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CF53D4-3CC9-E144-B487-7B257A4E95BC}" v="2" dt="2023-12-08T10:21:46.6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6122"/>
  </p:normalViewPr>
  <p:slideViewPr>
    <p:cSldViewPr snapToGrid="0">
      <p:cViewPr varScale="1">
        <p:scale>
          <a:sx n="106" d="100"/>
          <a:sy n="106" d="100"/>
        </p:scale>
        <p:origin x="135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8FCF53D4-3CC9-E144-B487-7B257A4E95BC}"/>
    <pc:docChg chg="modSld">
      <pc:chgData name="Stuart C Wilde MBE" userId="effe1fc91cccb1d5" providerId="LiveId" clId="{8FCF53D4-3CC9-E144-B487-7B257A4E95BC}" dt="2023-12-08T10:21:58.514" v="20" actId="1076"/>
      <pc:docMkLst>
        <pc:docMk/>
      </pc:docMkLst>
      <pc:sldChg chg="addSp modSp mod">
        <pc:chgData name="Stuart C Wilde MBE" userId="effe1fc91cccb1d5" providerId="LiveId" clId="{8FCF53D4-3CC9-E144-B487-7B257A4E95BC}" dt="2023-12-08T10:21:58.514" v="20" actId="1076"/>
        <pc:sldMkLst>
          <pc:docMk/>
          <pc:sldMk cId="1923896702" sldId="275"/>
        </pc:sldMkLst>
        <pc:spChg chg="add mod">
          <ac:chgData name="Stuart C Wilde MBE" userId="effe1fc91cccb1d5" providerId="LiveId" clId="{8FCF53D4-3CC9-E144-B487-7B257A4E95BC}" dt="2023-12-08T10:21:42.011" v="1" actId="1076"/>
          <ac:spMkLst>
            <pc:docMk/>
            <pc:sldMk cId="1923896702" sldId="275"/>
            <ac:spMk id="4" creationId="{2D15CA1C-1D22-18AD-ABCC-244E4A1CECDD}"/>
          </ac:spMkLst>
        </pc:spChg>
        <pc:spChg chg="add mod">
          <ac:chgData name="Stuart C Wilde MBE" userId="effe1fc91cccb1d5" providerId="LiveId" clId="{8FCF53D4-3CC9-E144-B487-7B257A4E95BC}" dt="2023-12-08T10:21:58.514" v="20" actId="1076"/>
          <ac:spMkLst>
            <pc:docMk/>
            <pc:sldMk cId="1923896702" sldId="275"/>
            <ac:spMk id="6" creationId="{CAB579D5-2D22-F539-CC46-85972F29C300}"/>
          </ac:spMkLst>
        </pc:spChg>
      </pc:sldChg>
    </pc:docChg>
  </pc:docChgLst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B459E6-167B-6B66-071B-9EE69C209B85}"/>
              </a:ext>
            </a:extLst>
          </p:cNvPr>
          <p:cNvSpPr/>
          <p:nvPr/>
        </p:nvSpPr>
        <p:spPr>
          <a:xfrm>
            <a:off x="446588" y="2335586"/>
            <a:ext cx="1444469" cy="4145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Change brought a New Business Process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CF69E4-3422-1B83-8F6E-C97A31C6E981}"/>
              </a:ext>
            </a:extLst>
          </p:cNvPr>
          <p:cNvSpPr/>
          <p:nvPr/>
        </p:nvSpPr>
        <p:spPr>
          <a:xfrm>
            <a:off x="2418870" y="2335586"/>
            <a:ext cx="1444468" cy="4145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End users spot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 a time saving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C18038-3CE3-D588-CE98-5FA1B79886F1}"/>
              </a:ext>
            </a:extLst>
          </p:cNvPr>
          <p:cNvSpPr txBox="1"/>
          <p:nvPr/>
        </p:nvSpPr>
        <p:spPr>
          <a:xfrm>
            <a:off x="675419" y="1737924"/>
            <a:ext cx="995371" cy="307777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Output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1E6822-CAD9-DE91-083B-A70E3DC462F0}"/>
              </a:ext>
            </a:extLst>
          </p:cNvPr>
          <p:cNvSpPr txBox="1"/>
          <p:nvPr/>
        </p:nvSpPr>
        <p:spPr>
          <a:xfrm>
            <a:off x="2692692" y="1737924"/>
            <a:ext cx="904883" cy="523220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Benefit </a:t>
            </a:r>
          </a:p>
          <a:p>
            <a:pPr algn="ctr"/>
            <a:r>
              <a:rPr lang="en-US" sz="1400" dirty="0"/>
              <a:t>Indicator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3B8241-06C4-9331-41A6-977D1DEAE3EA}"/>
              </a:ext>
            </a:extLst>
          </p:cNvPr>
          <p:cNvSpPr txBox="1"/>
          <p:nvPr/>
        </p:nvSpPr>
        <p:spPr>
          <a:xfrm>
            <a:off x="4447080" y="1768701"/>
            <a:ext cx="2581737" cy="492443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Quantified</a:t>
            </a:r>
          </a:p>
          <a:p>
            <a:pPr algn="ctr"/>
            <a:r>
              <a:rPr lang="en-US" sz="1200" dirty="0"/>
              <a:t>(by the BM and End User(s))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48A0A7-B670-9888-2DE0-BC464108C505}"/>
              </a:ext>
            </a:extLst>
          </p:cNvPr>
          <p:cNvSpPr/>
          <p:nvPr/>
        </p:nvSpPr>
        <p:spPr>
          <a:xfrm>
            <a:off x="4391151" y="2341103"/>
            <a:ext cx="2699617" cy="41696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 minutes faster to submit a time sheet weekly (pw)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E6EA0F-0A9C-7217-ED8F-E92872379633}"/>
              </a:ext>
            </a:extLst>
          </p:cNvPr>
          <p:cNvSpPr/>
          <p:nvPr/>
        </p:nvSpPr>
        <p:spPr>
          <a:xfrm>
            <a:off x="4391151" y="2840568"/>
            <a:ext cx="2699617" cy="41696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7,000 people in the </a:t>
            </a:r>
            <a:r>
              <a:rPr lang="en-US" sz="1100" dirty="0" err="1">
                <a:solidFill>
                  <a:schemeClr val="tx1"/>
                </a:solidFill>
              </a:rPr>
              <a:t>organisation</a:t>
            </a:r>
            <a:r>
              <a:rPr lang="en-US" sz="1100" dirty="0">
                <a:solidFill>
                  <a:schemeClr val="tx1"/>
                </a:solidFill>
              </a:rPr>
              <a:t> submit a time sheet pw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7E7A14-AD7B-9569-A0DE-B69033BF3EEA}"/>
              </a:ext>
            </a:extLst>
          </p:cNvPr>
          <p:cNvSpPr/>
          <p:nvPr/>
        </p:nvSpPr>
        <p:spPr>
          <a:xfrm>
            <a:off x="4391151" y="3340034"/>
            <a:ext cx="2699617" cy="41563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7,000 time sheets x 3 minutes =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21,000 minutes efficiency pw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BBD544-0D48-C29E-BEDA-9C1A74869D46}"/>
              </a:ext>
            </a:extLst>
          </p:cNvPr>
          <p:cNvSpPr/>
          <p:nvPr/>
        </p:nvSpPr>
        <p:spPr>
          <a:xfrm>
            <a:off x="4391151" y="3839498"/>
            <a:ext cx="2699617" cy="41696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21,000 minutes x 44.4 working weeks pa = 932,400 minutes efficiency pa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B94A31-5770-FFA6-48C1-D7682FDEA289}"/>
              </a:ext>
            </a:extLst>
          </p:cNvPr>
          <p:cNvSpPr/>
          <p:nvPr/>
        </p:nvSpPr>
        <p:spPr>
          <a:xfrm>
            <a:off x="4391151" y="4338963"/>
            <a:ext cx="2707275" cy="41696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932,400 minutes pa / by 60 minutes in the hour (</a:t>
            </a:r>
            <a:r>
              <a:rPr lang="en-US" sz="1100" dirty="0" err="1">
                <a:solidFill>
                  <a:schemeClr val="tx1"/>
                </a:solidFill>
              </a:rPr>
              <a:t>hr</a:t>
            </a:r>
            <a:r>
              <a:rPr lang="en-US" sz="1100" dirty="0">
                <a:solidFill>
                  <a:schemeClr val="tx1"/>
                </a:solidFill>
              </a:rPr>
              <a:t>) = 15,540 </a:t>
            </a:r>
            <a:r>
              <a:rPr lang="en-US" sz="1100" dirty="0" err="1">
                <a:solidFill>
                  <a:schemeClr val="tx1"/>
                </a:solidFill>
              </a:rPr>
              <a:t>hrs</a:t>
            </a:r>
            <a:r>
              <a:rPr lang="en-US" sz="1100" dirty="0">
                <a:solidFill>
                  <a:schemeClr val="tx1"/>
                </a:solidFill>
              </a:rPr>
              <a:t> efficiency pa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7EC5B-F41D-838D-8B04-F6266EF0AD92}"/>
              </a:ext>
            </a:extLst>
          </p:cNvPr>
          <p:cNvSpPr/>
          <p:nvPr/>
        </p:nvSpPr>
        <p:spPr>
          <a:xfrm>
            <a:off x="4391151" y="4838429"/>
            <a:ext cx="2691959" cy="41696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15,540 </a:t>
            </a:r>
            <a:r>
              <a:rPr lang="en-US" sz="1100" dirty="0" err="1">
                <a:solidFill>
                  <a:schemeClr val="tx1"/>
                </a:solidFill>
              </a:rPr>
              <a:t>hrs</a:t>
            </a:r>
            <a:r>
              <a:rPr lang="en-US" sz="1100" dirty="0">
                <a:solidFill>
                  <a:schemeClr val="tx1"/>
                </a:solidFill>
              </a:rPr>
              <a:t> pa / by 7.24 </a:t>
            </a:r>
            <a:r>
              <a:rPr lang="en-US" sz="1100" dirty="0" err="1">
                <a:solidFill>
                  <a:schemeClr val="tx1"/>
                </a:solidFill>
              </a:rPr>
              <a:t>hrs</a:t>
            </a:r>
            <a:r>
              <a:rPr lang="en-US" sz="1100" dirty="0">
                <a:solidFill>
                  <a:schemeClr val="tx1"/>
                </a:solidFill>
              </a:rPr>
              <a:t> in a working day = 2,146.408 days efficiency pa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387C76-9514-A5B7-FE46-E3AC18DB9123}"/>
              </a:ext>
            </a:extLst>
          </p:cNvPr>
          <p:cNvSpPr/>
          <p:nvPr/>
        </p:nvSpPr>
        <p:spPr>
          <a:xfrm>
            <a:off x="9834830" y="2343508"/>
            <a:ext cx="1444468" cy="414564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Time Savings</a:t>
            </a:r>
          </a:p>
          <a:p>
            <a:pPr algn="ctr"/>
            <a:r>
              <a:rPr lang="en-US" sz="900" i="1" dirty="0">
                <a:solidFill>
                  <a:schemeClr val="tx1"/>
                </a:solidFill>
              </a:rPr>
              <a:t>(134,000 days targeted)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00090F-42BB-963E-9648-CCFF9F507F32}"/>
              </a:ext>
            </a:extLst>
          </p:cNvPr>
          <p:cNvSpPr txBox="1"/>
          <p:nvPr/>
        </p:nvSpPr>
        <p:spPr>
          <a:xfrm>
            <a:off x="10104623" y="1737924"/>
            <a:ext cx="904883" cy="523220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End </a:t>
            </a:r>
          </a:p>
          <a:p>
            <a:pPr algn="ctr"/>
            <a:r>
              <a:rPr lang="en-US" sz="1400" dirty="0"/>
              <a:t>Benefit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6190436-B6B1-C532-2969-C530A2706A41}"/>
              </a:ext>
            </a:extLst>
          </p:cNvPr>
          <p:cNvSpPr txBox="1"/>
          <p:nvPr/>
        </p:nvSpPr>
        <p:spPr>
          <a:xfrm>
            <a:off x="7853155" y="1737924"/>
            <a:ext cx="1204399" cy="523220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Intermediate Benefit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5DB5E99-4D4C-A860-9D1D-CF7E450F421B}"/>
              </a:ext>
            </a:extLst>
          </p:cNvPr>
          <p:cNvSpPr/>
          <p:nvPr/>
        </p:nvSpPr>
        <p:spPr>
          <a:xfrm>
            <a:off x="7740565" y="2343508"/>
            <a:ext cx="1444468" cy="4145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2,146.408 days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efficiency pa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266774-C373-254E-5A4E-0EB3CDB372AC}"/>
              </a:ext>
            </a:extLst>
          </p:cNvPr>
          <p:cNvCxnSpPr>
            <a:stCxn id="2" idx="3"/>
            <a:endCxn id="3" idx="1"/>
          </p:cNvCxnSpPr>
          <p:nvPr/>
        </p:nvCxnSpPr>
        <p:spPr>
          <a:xfrm>
            <a:off x="1891057" y="2542869"/>
            <a:ext cx="527813" cy="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2FB7A41-638B-0E03-19CD-EAE858BD8B6B}"/>
              </a:ext>
            </a:extLst>
          </p:cNvPr>
          <p:cNvCxnSpPr>
            <a:cxnSpLocks/>
            <a:stCxn id="3" idx="3"/>
            <a:endCxn id="15" idx="1"/>
          </p:cNvCxnSpPr>
          <p:nvPr/>
        </p:nvCxnSpPr>
        <p:spPr>
          <a:xfrm>
            <a:off x="3863338" y="2542869"/>
            <a:ext cx="527813" cy="6719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CAD12D4-4E67-8308-9BD5-03B26DEF7D22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>
            <a:off x="5740960" y="2758072"/>
            <a:ext cx="0" cy="82496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67E9F44-DA02-324F-4C2D-6D97B72D916F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>
            <a:off x="5740960" y="3257537"/>
            <a:ext cx="0" cy="8249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77C16CA-9D17-61D3-D457-655412994ABC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5740960" y="3755670"/>
            <a:ext cx="0" cy="8382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D580C7F-E321-4572-72B0-1766E1CF8D4B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5740960" y="4256467"/>
            <a:ext cx="3829" cy="82496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6203256-AA6B-BFB0-5890-0A082B97D019}"/>
              </a:ext>
            </a:extLst>
          </p:cNvPr>
          <p:cNvCxnSpPr>
            <a:cxnSpLocks/>
            <a:stCxn id="19" idx="2"/>
            <a:endCxn id="20" idx="0"/>
          </p:cNvCxnSpPr>
          <p:nvPr/>
        </p:nvCxnSpPr>
        <p:spPr>
          <a:xfrm flipH="1">
            <a:off x="5737131" y="4755932"/>
            <a:ext cx="7658" cy="8249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25CFA41A-AB52-07EA-AEAC-6FA922E37702}"/>
              </a:ext>
            </a:extLst>
          </p:cNvPr>
          <p:cNvCxnSpPr>
            <a:cxnSpLocks/>
            <a:stCxn id="20" idx="3"/>
            <a:endCxn id="27" idx="1"/>
          </p:cNvCxnSpPr>
          <p:nvPr/>
        </p:nvCxnSpPr>
        <p:spPr>
          <a:xfrm flipV="1">
            <a:off x="7083110" y="2550790"/>
            <a:ext cx="657455" cy="2496124"/>
          </a:xfrm>
          <a:prstGeom prst="bentConnector3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EEE57EA-E255-7F04-0BF1-4006EF8DEAAE}"/>
              </a:ext>
            </a:extLst>
          </p:cNvPr>
          <p:cNvCxnSpPr>
            <a:cxnSpLocks/>
            <a:stCxn id="27" idx="3"/>
            <a:endCxn id="21" idx="1"/>
          </p:cNvCxnSpPr>
          <p:nvPr/>
        </p:nvCxnSpPr>
        <p:spPr>
          <a:xfrm>
            <a:off x="9185033" y="2550790"/>
            <a:ext cx="649797" cy="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E1918E3-C288-63A5-14E9-9FD5D902F177}"/>
              </a:ext>
            </a:extLst>
          </p:cNvPr>
          <p:cNvSpPr txBox="1"/>
          <p:nvPr/>
        </p:nvSpPr>
        <p:spPr>
          <a:xfrm>
            <a:off x="8949443" y="3521351"/>
            <a:ext cx="13121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/>
              <a:t>‘Other Intermediate or Emergent Benefits will be identified.  They will all combine to close the gap on the End Benefit Target (134,000 days).’</a:t>
            </a:r>
          </a:p>
        </p:txBody>
      </p: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5DE4D13A-3F20-282F-B558-4021668E868E}"/>
              </a:ext>
            </a:extLst>
          </p:cNvPr>
          <p:cNvCxnSpPr>
            <a:cxnSpLocks/>
            <a:stCxn id="34" idx="2"/>
            <a:endCxn id="24" idx="1"/>
          </p:cNvCxnSpPr>
          <p:nvPr/>
        </p:nvCxnSpPr>
        <p:spPr>
          <a:xfrm rot="16200000" flipH="1">
            <a:off x="8242174" y="3537357"/>
            <a:ext cx="1096710" cy="317828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7FAAEC8E-C700-035C-484D-D33B6C105B02}"/>
              </a:ext>
            </a:extLst>
          </p:cNvPr>
          <p:cNvSpPr/>
          <p:nvPr/>
        </p:nvSpPr>
        <p:spPr>
          <a:xfrm>
            <a:off x="7909381" y="2733352"/>
            <a:ext cx="1444468" cy="414564"/>
          </a:xfrm>
          <a:prstGeom prst="rect">
            <a:avLst/>
          </a:prstGeom>
          <a:solidFill>
            <a:srgbClr val="E0EAFA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Other</a:t>
            </a:r>
          </a:p>
        </p:txBody>
      </p:sp>
      <p:cxnSp>
        <p:nvCxnSpPr>
          <p:cNvPr id="39" name="Elbow Connector 38">
            <a:extLst>
              <a:ext uri="{FF2B5EF4-FFF2-40B4-BE49-F238E27FC236}">
                <a16:creationId xmlns:a16="http://schemas.microsoft.com/office/drawing/2014/main" id="{F19C8FA0-6FBA-E59C-72F6-BB007F10FEC8}"/>
              </a:ext>
            </a:extLst>
          </p:cNvPr>
          <p:cNvCxnSpPr>
            <a:stCxn id="24" idx="3"/>
            <a:endCxn id="21" idx="2"/>
          </p:cNvCxnSpPr>
          <p:nvPr/>
        </p:nvCxnSpPr>
        <p:spPr>
          <a:xfrm flipV="1">
            <a:off x="10261588" y="2758072"/>
            <a:ext cx="295476" cy="1486554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64788FD-8AD8-23B5-E7A9-1C90E6396DA0}"/>
              </a:ext>
            </a:extLst>
          </p:cNvPr>
          <p:cNvCxnSpPr>
            <a:cxnSpLocks/>
          </p:cNvCxnSpPr>
          <p:nvPr/>
        </p:nvCxnSpPr>
        <p:spPr>
          <a:xfrm flipH="1">
            <a:off x="3306655" y="4027683"/>
            <a:ext cx="981111" cy="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742637C3-2C3A-5584-059F-49150CB7EAFC}"/>
              </a:ext>
            </a:extLst>
          </p:cNvPr>
          <p:cNvSpPr txBox="1"/>
          <p:nvPr/>
        </p:nvSpPr>
        <p:spPr>
          <a:xfrm>
            <a:off x="1318804" y="3812663"/>
            <a:ext cx="1921113" cy="43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/>
              <a:t>Where did 44.4 working weeks pa come from?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82A869F-8DDF-ED27-C86B-A612D99A8E01}"/>
              </a:ext>
            </a:extLst>
          </p:cNvPr>
          <p:cNvCxnSpPr>
            <a:cxnSpLocks/>
          </p:cNvCxnSpPr>
          <p:nvPr/>
        </p:nvCxnSpPr>
        <p:spPr>
          <a:xfrm>
            <a:off x="2284574" y="4297715"/>
            <a:ext cx="0" cy="245365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B41554F2-AFFC-23A6-D3AF-CF41A5AC15AA}"/>
              </a:ext>
            </a:extLst>
          </p:cNvPr>
          <p:cNvSpPr txBox="1"/>
          <p:nvPr/>
        </p:nvSpPr>
        <p:spPr>
          <a:xfrm>
            <a:off x="1010686" y="4652365"/>
            <a:ext cx="2557001" cy="959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cs typeface="Arial" panose="020B0604020202020204" pitchFamily="34" charset="0"/>
              </a:rPr>
              <a:t>222 workdays pa (i.e. 365 days pa minus weekends, 30 days leave, 9 days Ph/</a:t>
            </a:r>
            <a:r>
              <a:rPr lang="en-GB" sz="1100" dirty="0" err="1">
                <a:cs typeface="Arial" panose="020B0604020202020204" pitchFamily="34" charset="0"/>
              </a:rPr>
              <a:t>Bh</a:t>
            </a:r>
            <a:r>
              <a:rPr lang="en-GB" sz="1100" dirty="0">
                <a:cs typeface="Arial" panose="020B0604020202020204" pitchFamily="34" charset="0"/>
              </a:rPr>
              <a:t> (Public and Bank holidays)).  Then / 222 workdays pa by 5 (i.e. 5 workdays pw) = 44.4 working weeks pa</a:t>
            </a:r>
            <a:endParaRPr lang="en-US" sz="1100" i="1" dirty="0"/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EA36E209-7A1D-3B86-10DE-9D5C030D419C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D68624-1E4C-94CE-3B7E-8F59237833EA}"/>
              </a:ext>
            </a:extLst>
          </p:cNvPr>
          <p:cNvSpPr/>
          <p:nvPr/>
        </p:nvSpPr>
        <p:spPr>
          <a:xfrm>
            <a:off x="9605125" y="1312074"/>
            <a:ext cx="1903877" cy="164414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You will find the End Benefits on a Benefit Map</a:t>
            </a:r>
            <a:endParaRPr lang="en-US" sz="9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896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220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Gareth williams</cp:lastModifiedBy>
  <cp:revision>30</cp:revision>
  <dcterms:created xsi:type="dcterms:W3CDTF">2018-11-18T20:12:59Z</dcterms:created>
  <dcterms:modified xsi:type="dcterms:W3CDTF">2023-12-20T15:58:14Z</dcterms:modified>
</cp:coreProperties>
</file>