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C1B4ED-9645-AC5C-9E8B-38DCACD8C592}"/>
              </a:ext>
            </a:extLst>
          </p:cNvPr>
          <p:cNvSpPr/>
          <p:nvPr/>
        </p:nvSpPr>
        <p:spPr>
          <a:xfrm>
            <a:off x="489653" y="2919429"/>
            <a:ext cx="2062375" cy="45467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Off-System Spreadsheets Removed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DC82B4-F344-5810-FD44-176D0746E3DC}"/>
              </a:ext>
            </a:extLst>
          </p:cNvPr>
          <p:cNvSpPr/>
          <p:nvPr/>
        </p:nvSpPr>
        <p:spPr>
          <a:xfrm>
            <a:off x="3474158" y="2919429"/>
            <a:ext cx="1164157" cy="454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34 days saved pa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E7F2B1-1892-111D-3FCC-802B7311876E}"/>
              </a:ext>
            </a:extLst>
          </p:cNvPr>
          <p:cNvSpPr/>
          <p:nvPr/>
        </p:nvSpPr>
        <p:spPr>
          <a:xfrm>
            <a:off x="5790280" y="2771960"/>
            <a:ext cx="1164157" cy="45467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More Efficient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93564E-B55B-0E4B-57FF-96CED16851C5}"/>
              </a:ext>
            </a:extLst>
          </p:cNvPr>
          <p:cNvSpPr/>
          <p:nvPr/>
        </p:nvSpPr>
        <p:spPr>
          <a:xfrm>
            <a:off x="9015606" y="2747703"/>
            <a:ext cx="1408630" cy="454670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Living within our means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94B39E-9F64-6619-8EB4-293097B03AFB}"/>
              </a:ext>
            </a:extLst>
          </p:cNvPr>
          <p:cNvSpPr txBox="1"/>
          <p:nvPr/>
        </p:nvSpPr>
        <p:spPr>
          <a:xfrm>
            <a:off x="601377" y="2314702"/>
            <a:ext cx="1838928" cy="268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Benefit Indicator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148535-4E34-E472-DA00-4091909DDAFD}"/>
              </a:ext>
            </a:extLst>
          </p:cNvPr>
          <p:cNvSpPr txBox="1"/>
          <p:nvPr/>
        </p:nvSpPr>
        <p:spPr>
          <a:xfrm>
            <a:off x="3127741" y="2314702"/>
            <a:ext cx="1838928" cy="268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Intermediate Benefit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0FABD2-13B6-208F-5D4B-1508F92D7C2E}"/>
              </a:ext>
            </a:extLst>
          </p:cNvPr>
          <p:cNvSpPr txBox="1"/>
          <p:nvPr/>
        </p:nvSpPr>
        <p:spPr>
          <a:xfrm>
            <a:off x="5897386" y="2314702"/>
            <a:ext cx="1838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End Benefits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33098C-8AD0-6555-ADB3-21BFEA014E0D}"/>
              </a:ext>
            </a:extLst>
          </p:cNvPr>
          <p:cNvSpPr txBox="1"/>
          <p:nvPr/>
        </p:nvSpPr>
        <p:spPr>
          <a:xfrm>
            <a:off x="8750920" y="2314702"/>
            <a:ext cx="1838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Objectives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A059EB-80B8-B075-1FE1-6A6CFD9F5724}"/>
              </a:ext>
            </a:extLst>
          </p:cNvPr>
          <p:cNvSpPr/>
          <p:nvPr/>
        </p:nvSpPr>
        <p:spPr>
          <a:xfrm>
            <a:off x="6242916" y="3323066"/>
            <a:ext cx="1164157" cy="45467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Reduced Burdens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C13A852-6AB0-0E70-BB4B-2E6B53193879}"/>
              </a:ext>
            </a:extLst>
          </p:cNvPr>
          <p:cNvSpPr/>
          <p:nvPr/>
        </p:nvSpPr>
        <p:spPr>
          <a:xfrm>
            <a:off x="6824994" y="3906253"/>
            <a:ext cx="1164157" cy="45467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More Automation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552B6DF-D546-5506-7B1F-15811626A6A0}"/>
              </a:ext>
            </a:extLst>
          </p:cNvPr>
          <p:cNvCxnSpPr>
            <a:stCxn id="2" idx="3"/>
            <a:endCxn id="3" idx="1"/>
          </p:cNvCxnSpPr>
          <p:nvPr/>
        </p:nvCxnSpPr>
        <p:spPr>
          <a:xfrm>
            <a:off x="2552028" y="3146764"/>
            <a:ext cx="922130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9FCF30E-0FE0-5AD9-EEC1-C855E694E200}"/>
              </a:ext>
            </a:extLst>
          </p:cNvPr>
          <p:cNvCxnSpPr>
            <a:cxnSpLocks/>
            <a:stCxn id="3" idx="3"/>
            <a:endCxn id="7" idx="1"/>
          </p:cNvCxnSpPr>
          <p:nvPr/>
        </p:nvCxnSpPr>
        <p:spPr>
          <a:xfrm flipV="1">
            <a:off x="4638315" y="2999295"/>
            <a:ext cx="1151965" cy="14746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FAA48F5-0ADB-5004-EB95-7DAC4C88475B}"/>
              </a:ext>
            </a:extLst>
          </p:cNvPr>
          <p:cNvCxnSpPr>
            <a:cxnSpLocks/>
            <a:stCxn id="3" idx="3"/>
            <a:endCxn id="21" idx="1"/>
          </p:cNvCxnSpPr>
          <p:nvPr/>
        </p:nvCxnSpPr>
        <p:spPr>
          <a:xfrm>
            <a:off x="4638315" y="3146764"/>
            <a:ext cx="1604601" cy="403637"/>
          </a:xfrm>
          <a:prstGeom prst="straightConnector1">
            <a:avLst/>
          </a:prstGeom>
          <a:ln>
            <a:solidFill>
              <a:srgbClr val="FFC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2AC59DD-F217-0EDE-6737-45828C05C85B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4638315" y="3146764"/>
            <a:ext cx="2186679" cy="986824"/>
          </a:xfrm>
          <a:prstGeom prst="straightConnector1">
            <a:avLst/>
          </a:prstGeom>
          <a:ln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E0E9F341-FDAB-D001-DB45-5637F27E1E6F}"/>
              </a:ext>
            </a:extLst>
          </p:cNvPr>
          <p:cNvSpPr/>
          <p:nvPr/>
        </p:nvSpPr>
        <p:spPr>
          <a:xfrm>
            <a:off x="9346005" y="3374099"/>
            <a:ext cx="1408630" cy="454670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Improved User Experience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6D2A13F-90EE-2492-E14C-E06842CFBE0C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 flipV="1">
            <a:off x="6954437" y="2975038"/>
            <a:ext cx="2061169" cy="24257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C9D42C5-B781-01FB-7C76-AAD8D310F506}"/>
              </a:ext>
            </a:extLst>
          </p:cNvPr>
          <p:cNvCxnSpPr>
            <a:cxnSpLocks/>
            <a:stCxn id="7" idx="3"/>
            <a:endCxn id="35" idx="1"/>
          </p:cNvCxnSpPr>
          <p:nvPr/>
        </p:nvCxnSpPr>
        <p:spPr>
          <a:xfrm>
            <a:off x="6954437" y="2999295"/>
            <a:ext cx="2391568" cy="602139"/>
          </a:xfrm>
          <a:prstGeom prst="straightConnector1">
            <a:avLst/>
          </a:prstGeom>
          <a:ln>
            <a:solidFill>
              <a:srgbClr val="FFC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F8CDDB8-41FA-E685-390C-9A787F452A42}"/>
              </a:ext>
            </a:extLst>
          </p:cNvPr>
          <p:cNvCxnSpPr>
            <a:cxnSpLocks/>
            <a:stCxn id="21" idx="3"/>
            <a:endCxn id="35" idx="1"/>
          </p:cNvCxnSpPr>
          <p:nvPr/>
        </p:nvCxnSpPr>
        <p:spPr>
          <a:xfrm>
            <a:off x="7407073" y="3550401"/>
            <a:ext cx="1938932" cy="5103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7E5BA9A-228E-ED6E-395C-91C3BF6E046C}"/>
              </a:ext>
            </a:extLst>
          </p:cNvPr>
          <p:cNvCxnSpPr>
            <a:cxnSpLocks/>
            <a:stCxn id="22" idx="3"/>
            <a:endCxn id="35" idx="1"/>
          </p:cNvCxnSpPr>
          <p:nvPr/>
        </p:nvCxnSpPr>
        <p:spPr>
          <a:xfrm flipV="1">
            <a:off x="7989151" y="3601434"/>
            <a:ext cx="1356854" cy="532154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0A4E233-4322-CA30-52D6-3D5E1220FD54}"/>
              </a:ext>
            </a:extLst>
          </p:cNvPr>
          <p:cNvCxnSpPr>
            <a:cxnSpLocks/>
            <a:stCxn id="22" idx="3"/>
            <a:endCxn id="12" idx="1"/>
          </p:cNvCxnSpPr>
          <p:nvPr/>
        </p:nvCxnSpPr>
        <p:spPr>
          <a:xfrm flipV="1">
            <a:off x="7989151" y="2975038"/>
            <a:ext cx="1026455" cy="1158550"/>
          </a:xfrm>
          <a:prstGeom prst="straightConnector1">
            <a:avLst/>
          </a:prstGeom>
          <a:ln>
            <a:solidFill>
              <a:srgbClr val="FFC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1E50EB1-4B34-AACF-FF79-9D08BB3CF9A5}"/>
              </a:ext>
            </a:extLst>
          </p:cNvPr>
          <p:cNvCxnSpPr>
            <a:cxnSpLocks/>
          </p:cNvCxnSpPr>
          <p:nvPr/>
        </p:nvCxnSpPr>
        <p:spPr>
          <a:xfrm>
            <a:off x="3063098" y="4007961"/>
            <a:ext cx="520238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38FF7FC-EEBB-2D90-0440-752FCECDD2EC}"/>
              </a:ext>
            </a:extLst>
          </p:cNvPr>
          <p:cNvCxnSpPr>
            <a:cxnSpLocks/>
          </p:cNvCxnSpPr>
          <p:nvPr/>
        </p:nvCxnSpPr>
        <p:spPr>
          <a:xfrm>
            <a:off x="3063098" y="4180408"/>
            <a:ext cx="520238" cy="0"/>
          </a:xfrm>
          <a:prstGeom prst="straightConnector1">
            <a:avLst/>
          </a:prstGeom>
          <a:ln>
            <a:solidFill>
              <a:srgbClr val="FFC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5F0D54E-300B-530B-EAB9-1E692006CABE}"/>
              </a:ext>
            </a:extLst>
          </p:cNvPr>
          <p:cNvCxnSpPr>
            <a:cxnSpLocks/>
          </p:cNvCxnSpPr>
          <p:nvPr/>
        </p:nvCxnSpPr>
        <p:spPr>
          <a:xfrm>
            <a:off x="3063098" y="4378020"/>
            <a:ext cx="520238" cy="0"/>
          </a:xfrm>
          <a:prstGeom prst="straightConnector1">
            <a:avLst/>
          </a:prstGeom>
          <a:ln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ECA82C76-ADCC-C1A1-D4CD-6501C95F5155}"/>
              </a:ext>
            </a:extLst>
          </p:cNvPr>
          <p:cNvSpPr txBox="1"/>
          <p:nvPr/>
        </p:nvSpPr>
        <p:spPr>
          <a:xfrm>
            <a:off x="2959394" y="3763089"/>
            <a:ext cx="363823" cy="178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Key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1B534F5-0811-8663-8640-80D9B4AEC334}"/>
              </a:ext>
            </a:extLst>
          </p:cNvPr>
          <p:cNvSpPr txBox="1"/>
          <p:nvPr/>
        </p:nvSpPr>
        <p:spPr>
          <a:xfrm>
            <a:off x="3664451" y="3898145"/>
            <a:ext cx="1038032" cy="215444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800" dirty="0"/>
              <a:t>Primary Association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C1E2051-7AEA-89CD-3317-AF7406D7F7FC}"/>
              </a:ext>
            </a:extLst>
          </p:cNvPr>
          <p:cNvSpPr txBox="1"/>
          <p:nvPr/>
        </p:nvSpPr>
        <p:spPr>
          <a:xfrm>
            <a:off x="3660531" y="4075970"/>
            <a:ext cx="1256019" cy="215444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800" dirty="0"/>
              <a:t>Secondary Association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456A4EA-C84E-CAEB-8110-6019A98A3656}"/>
              </a:ext>
            </a:extLst>
          </p:cNvPr>
          <p:cNvSpPr txBox="1"/>
          <p:nvPr/>
        </p:nvSpPr>
        <p:spPr>
          <a:xfrm>
            <a:off x="3656844" y="4268917"/>
            <a:ext cx="1038032" cy="215444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800" dirty="0"/>
              <a:t>Tertiary Association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001EE8-5620-1EBE-D4E7-C1CFDDC46911}"/>
              </a:ext>
            </a:extLst>
          </p:cNvPr>
          <p:cNvSpPr/>
          <p:nvPr/>
        </p:nvSpPr>
        <p:spPr>
          <a:xfrm>
            <a:off x="9988536" y="3980157"/>
            <a:ext cx="1408630" cy="454670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bg1"/>
                </a:solidFill>
              </a:rPr>
              <a:t>Organisational</a:t>
            </a:r>
            <a:r>
              <a:rPr lang="en-US" sz="1400" dirty="0">
                <a:solidFill>
                  <a:schemeClr val="bg1"/>
                </a:solidFill>
              </a:rPr>
              <a:t> Change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C2DA8F4-590D-232B-ECCC-DA1FD26544B2}"/>
              </a:ext>
            </a:extLst>
          </p:cNvPr>
          <p:cNvCxnSpPr>
            <a:cxnSpLocks/>
            <a:stCxn id="7" idx="3"/>
            <a:endCxn id="18" idx="1"/>
          </p:cNvCxnSpPr>
          <p:nvPr/>
        </p:nvCxnSpPr>
        <p:spPr>
          <a:xfrm>
            <a:off x="6954437" y="2999295"/>
            <a:ext cx="3034099" cy="1208197"/>
          </a:xfrm>
          <a:prstGeom prst="straightConnector1">
            <a:avLst/>
          </a:prstGeom>
          <a:ln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B09AD0E-3871-AEDB-050A-05561E7B3A18}"/>
              </a:ext>
            </a:extLst>
          </p:cNvPr>
          <p:cNvCxnSpPr>
            <a:cxnSpLocks/>
            <a:stCxn id="22" idx="3"/>
            <a:endCxn id="18" idx="1"/>
          </p:cNvCxnSpPr>
          <p:nvPr/>
        </p:nvCxnSpPr>
        <p:spPr>
          <a:xfrm>
            <a:off x="7989151" y="4133588"/>
            <a:ext cx="1999385" cy="73904"/>
          </a:xfrm>
          <a:prstGeom prst="straightConnector1">
            <a:avLst/>
          </a:prstGeom>
          <a:ln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38EAF41-21AA-EB86-B3D4-C04D597AA335}"/>
              </a:ext>
            </a:extLst>
          </p:cNvPr>
          <p:cNvSpPr/>
          <p:nvPr/>
        </p:nvSpPr>
        <p:spPr>
          <a:xfrm>
            <a:off x="5560445" y="1822657"/>
            <a:ext cx="5991339" cy="28450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You will find these on a Benefit Map</a:t>
            </a:r>
            <a:endParaRPr lang="en-US" sz="900" i="1" dirty="0">
              <a:solidFill>
                <a:schemeClr val="tx1"/>
              </a:solidFill>
            </a:endParaRP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E7DB066D-DD90-CC04-F4EF-8B8D687632FA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3</a:t>
            </a:r>
          </a:p>
        </p:txBody>
      </p:sp>
    </p:spTree>
    <p:extLst>
      <p:ext uri="{BB962C8B-B14F-4D97-AF65-F5344CB8AC3E}">
        <p14:creationId xmlns:p14="http://schemas.microsoft.com/office/powerpoint/2010/main" val="2850092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46</Words>
  <Application>Microsoft Macintosh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28</cp:revision>
  <dcterms:created xsi:type="dcterms:W3CDTF">2018-11-18T20:12:59Z</dcterms:created>
  <dcterms:modified xsi:type="dcterms:W3CDTF">2023-12-07T20:05:42Z</dcterms:modified>
</cp:coreProperties>
</file>