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25CEFB1-244B-283A-01D9-211AAAC3E1E5}"/>
              </a:ext>
            </a:extLst>
          </p:cNvPr>
          <p:cNvSpPr/>
          <p:nvPr/>
        </p:nvSpPr>
        <p:spPr>
          <a:xfrm>
            <a:off x="2014622" y="2697289"/>
            <a:ext cx="1377536" cy="276255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Being Drafted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A35672-BACC-0F15-4CE5-77D7B3B39403}"/>
              </a:ext>
            </a:extLst>
          </p:cNvPr>
          <p:cNvSpPr/>
          <p:nvPr/>
        </p:nvSpPr>
        <p:spPr>
          <a:xfrm>
            <a:off x="3685161" y="2697289"/>
            <a:ext cx="1377536" cy="2762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Being Defined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7BB74F-626E-B0F7-D8D6-8D069B1AA38A}"/>
              </a:ext>
            </a:extLst>
          </p:cNvPr>
          <p:cNvSpPr/>
          <p:nvPr/>
        </p:nvSpPr>
        <p:spPr>
          <a:xfrm>
            <a:off x="5379554" y="2697289"/>
            <a:ext cx="1377536" cy="2762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Being Quantified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963259-B78A-A8A5-21A9-6B2D52712AEC}"/>
              </a:ext>
            </a:extLst>
          </p:cNvPr>
          <p:cNvSpPr/>
          <p:nvPr/>
        </p:nvSpPr>
        <p:spPr>
          <a:xfrm>
            <a:off x="7065996" y="2697289"/>
            <a:ext cx="1377536" cy="2762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Being Planned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234B48-2110-E38A-5F17-6C17CBDD2605}"/>
              </a:ext>
            </a:extLst>
          </p:cNvPr>
          <p:cNvSpPr/>
          <p:nvPr/>
        </p:nvSpPr>
        <p:spPr>
          <a:xfrm>
            <a:off x="8792194" y="2697289"/>
            <a:ext cx="1377536" cy="2762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Delivery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25528FC-A977-FEB2-D3D8-F526D0611D4C}"/>
              </a:ext>
            </a:extLst>
          </p:cNvPr>
          <p:cNvSpPr/>
          <p:nvPr/>
        </p:nvSpPr>
        <p:spPr>
          <a:xfrm>
            <a:off x="9996535" y="2811690"/>
            <a:ext cx="1883491" cy="1559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Being Realised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DA310C6-D74B-70CC-291F-A4D1EE61923D}"/>
              </a:ext>
            </a:extLst>
          </p:cNvPr>
          <p:cNvSpPr/>
          <p:nvPr/>
        </p:nvSpPr>
        <p:spPr>
          <a:xfrm>
            <a:off x="2014622" y="3027634"/>
            <a:ext cx="1377536" cy="185850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Benefit Indicators are being </a:t>
            </a:r>
            <a:r>
              <a:rPr lang="en-GB" sz="120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identified and articulated</a:t>
            </a:r>
            <a:r>
              <a:rPr lang="en-GB" sz="120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130FFBD-4536-DCAA-21B2-52EAAA84E66C}"/>
              </a:ext>
            </a:extLst>
          </p:cNvPr>
          <p:cNvSpPr/>
          <p:nvPr/>
        </p:nvSpPr>
        <p:spPr>
          <a:xfrm>
            <a:off x="3685161" y="3027634"/>
            <a:ext cx="1377536" cy="18585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Benefit Indicators are being defined and aligned to strategic objectives</a:t>
            </a:r>
            <a:r>
              <a:rPr lang="en-GB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AD27F30-27D1-139A-0B9C-F326064EB419}"/>
              </a:ext>
            </a:extLst>
          </p:cNvPr>
          <p:cNvSpPr/>
          <p:nvPr/>
        </p:nvSpPr>
        <p:spPr>
          <a:xfrm>
            <a:off x="5379554" y="3027634"/>
            <a:ext cx="1377536" cy="18585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Benefit Indicators are being quantified and metricised; baselines, targets and measurements are informing the Benefit </a:t>
            </a:r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GB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rofile</a:t>
            </a:r>
            <a:r>
              <a:rPr lang="en-GB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252CC53-49D0-5E59-7B5D-CC29DE4C3F01}"/>
              </a:ext>
            </a:extLst>
          </p:cNvPr>
          <p:cNvSpPr/>
          <p:nvPr/>
        </p:nvSpPr>
        <p:spPr>
          <a:xfrm>
            <a:off x="7065996" y="3027634"/>
            <a:ext cx="1377536" cy="18585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full Benefit </a:t>
            </a:r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GB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rofile has been evaluated and matured by the stakeholders</a:t>
            </a:r>
            <a:endParaRPr lang="en-GB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BAD0256-0129-F0F7-29D5-B1B0179448A0}"/>
              </a:ext>
            </a:extLst>
          </p:cNvPr>
          <p:cNvSpPr/>
          <p:nvPr/>
        </p:nvSpPr>
        <p:spPr>
          <a:xfrm>
            <a:off x="8792194" y="3027634"/>
            <a:ext cx="1377536" cy="18585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New products and services are being contracted for delivery, transitioned into </a:t>
            </a:r>
            <a:r>
              <a:rPr lang="en-GB" sz="1200" b="0" i="0" u="none" strike="noStrike" baseline="0" dirty="0" err="1">
                <a:solidFill>
                  <a:schemeClr val="tx1"/>
                </a:solidFill>
                <a:latin typeface="Arial" panose="020B0604020202020204" pitchFamily="34" charset="0"/>
              </a:rPr>
              <a:t>BaU</a:t>
            </a:r>
            <a:r>
              <a:rPr lang="en-GB" sz="12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 structures and being used.  Benefits are 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being released and reported</a:t>
            </a:r>
            <a:endParaRPr lang="en-GB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D2B5D11-5561-B646-FA3D-5800781F13F7}"/>
              </a:ext>
            </a:extLst>
          </p:cNvPr>
          <p:cNvSpPr/>
          <p:nvPr/>
        </p:nvSpPr>
        <p:spPr>
          <a:xfrm>
            <a:off x="10502490" y="3027634"/>
            <a:ext cx="1377536" cy="18585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2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There is evidence to confirm the </a:t>
            </a: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</a:rPr>
              <a:t>B</a:t>
            </a:r>
            <a:r>
              <a:rPr lang="en-GB" sz="12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enefits are being realised.  The Benefit Report Status will confirm to what extent</a:t>
            </a:r>
            <a:endParaRPr lang="en-GB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5B5E25F-8F7D-613B-2706-A0094A6937B9}"/>
              </a:ext>
            </a:extLst>
          </p:cNvPr>
          <p:cNvSpPr/>
          <p:nvPr/>
        </p:nvSpPr>
        <p:spPr>
          <a:xfrm>
            <a:off x="202072" y="1595478"/>
            <a:ext cx="11688816" cy="37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Typical Benefit Management Process</a:t>
            </a:r>
            <a:endParaRPr lang="en-GB" sz="9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91734AB-D52F-6FE9-4544-BE4E3820B624}"/>
              </a:ext>
            </a:extLst>
          </p:cNvPr>
          <p:cNvSpPr/>
          <p:nvPr/>
        </p:nvSpPr>
        <p:spPr>
          <a:xfrm>
            <a:off x="2011198" y="2365421"/>
            <a:ext cx="1382288" cy="276255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A0B4692-BF97-4AB7-134E-47C6C1B8B0D7}"/>
              </a:ext>
            </a:extLst>
          </p:cNvPr>
          <p:cNvSpPr/>
          <p:nvPr/>
        </p:nvSpPr>
        <p:spPr>
          <a:xfrm>
            <a:off x="4711302" y="2365421"/>
            <a:ext cx="329771" cy="2762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D219AD9-B150-460E-90EF-79996F3586E0}"/>
              </a:ext>
            </a:extLst>
          </p:cNvPr>
          <p:cNvSpPr/>
          <p:nvPr/>
        </p:nvSpPr>
        <p:spPr>
          <a:xfrm>
            <a:off x="6405695" y="2365421"/>
            <a:ext cx="329771" cy="2762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7503CF2-EE0A-4199-3CCB-2540CB34816E}"/>
              </a:ext>
            </a:extLst>
          </p:cNvPr>
          <p:cNvSpPr/>
          <p:nvPr/>
        </p:nvSpPr>
        <p:spPr>
          <a:xfrm>
            <a:off x="8092137" y="2365421"/>
            <a:ext cx="329771" cy="2762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8AE5426-616B-BF24-007E-038E765A969E}"/>
              </a:ext>
            </a:extLst>
          </p:cNvPr>
          <p:cNvSpPr/>
          <p:nvPr/>
        </p:nvSpPr>
        <p:spPr>
          <a:xfrm>
            <a:off x="9818335" y="2365421"/>
            <a:ext cx="329771" cy="2762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B288270-322E-CFF2-7E85-714F86D601F6}"/>
              </a:ext>
            </a:extLst>
          </p:cNvPr>
          <p:cNvSpPr/>
          <p:nvPr/>
        </p:nvSpPr>
        <p:spPr>
          <a:xfrm>
            <a:off x="11528631" y="2365421"/>
            <a:ext cx="329771" cy="2762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04B9660-058B-84CC-AFF5-D38C693AF096}"/>
              </a:ext>
            </a:extLst>
          </p:cNvPr>
          <p:cNvSpPr/>
          <p:nvPr/>
        </p:nvSpPr>
        <p:spPr>
          <a:xfrm>
            <a:off x="281411" y="2697289"/>
            <a:ext cx="1569143" cy="2762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Benefit State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01686D2-0C2C-6A5C-748B-260AF8ECCE43}"/>
              </a:ext>
            </a:extLst>
          </p:cNvPr>
          <p:cNvSpPr/>
          <p:nvPr/>
        </p:nvSpPr>
        <p:spPr>
          <a:xfrm>
            <a:off x="281411" y="3027634"/>
            <a:ext cx="1569143" cy="185850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Description of the Benefit State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24CBCB0-6470-0B9C-E301-313443DB5837}"/>
              </a:ext>
            </a:extLst>
          </p:cNvPr>
          <p:cNvSpPr/>
          <p:nvPr/>
        </p:nvSpPr>
        <p:spPr>
          <a:xfrm>
            <a:off x="282739" y="2365421"/>
            <a:ext cx="1569143" cy="2762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Benefit Maturity Level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4EFC777C-5A92-D480-D002-760412356497}"/>
              </a:ext>
            </a:extLst>
          </p:cNvPr>
          <p:cNvCxnSpPr>
            <a:cxnSpLocks/>
          </p:cNvCxnSpPr>
          <p:nvPr/>
        </p:nvCxnSpPr>
        <p:spPr>
          <a:xfrm>
            <a:off x="8629770" y="2010622"/>
            <a:ext cx="0" cy="29494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2298FE01-05FD-8235-AEFF-0B1D81B6FCAA}"/>
              </a:ext>
            </a:extLst>
          </p:cNvPr>
          <p:cNvSpPr/>
          <p:nvPr/>
        </p:nvSpPr>
        <p:spPr>
          <a:xfrm>
            <a:off x="3685160" y="2095731"/>
            <a:ext cx="4730125" cy="20755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59ED395-25A8-0688-A6A8-3DCA3FC8531A}"/>
              </a:ext>
            </a:extLst>
          </p:cNvPr>
          <p:cNvSpPr/>
          <p:nvPr/>
        </p:nvSpPr>
        <p:spPr>
          <a:xfrm>
            <a:off x="8792194" y="2097058"/>
            <a:ext cx="3066202" cy="20755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A717EC9-D310-3A92-22DF-D0F5FE7145DD}"/>
              </a:ext>
            </a:extLst>
          </p:cNvPr>
          <p:cNvSpPr/>
          <p:nvPr/>
        </p:nvSpPr>
        <p:spPr>
          <a:xfrm>
            <a:off x="2014622" y="5020988"/>
            <a:ext cx="9865404" cy="2856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Benefit Realisation Plan, Economic Benefit Profile and Benefit Profiles in the Benefit Register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4EFAF2D-2161-89F1-6E53-3A720A10DCAE}"/>
              </a:ext>
            </a:extLst>
          </p:cNvPr>
          <p:cNvCxnSpPr>
            <a:cxnSpLocks/>
          </p:cNvCxnSpPr>
          <p:nvPr/>
        </p:nvCxnSpPr>
        <p:spPr>
          <a:xfrm>
            <a:off x="3551474" y="2015791"/>
            <a:ext cx="0" cy="29494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DB965F0A-1495-33F9-2C2C-D36C2A06873F}"/>
              </a:ext>
            </a:extLst>
          </p:cNvPr>
          <p:cNvSpPr/>
          <p:nvPr/>
        </p:nvSpPr>
        <p:spPr>
          <a:xfrm>
            <a:off x="2014622" y="2096871"/>
            <a:ext cx="1377536" cy="20922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</a:t>
            </a:r>
          </a:p>
        </p:txBody>
      </p:sp>
      <p:sp>
        <p:nvSpPr>
          <p:cNvPr id="70" name="Diamond 69">
            <a:extLst>
              <a:ext uri="{FF2B5EF4-FFF2-40B4-BE49-F238E27FC236}">
                <a16:creationId xmlns:a16="http://schemas.microsoft.com/office/drawing/2014/main" id="{6723EB42-8E3B-FEA0-8BAD-8395632733A1}"/>
              </a:ext>
            </a:extLst>
          </p:cNvPr>
          <p:cNvSpPr/>
          <p:nvPr/>
        </p:nvSpPr>
        <p:spPr>
          <a:xfrm>
            <a:off x="6670359" y="2254579"/>
            <a:ext cx="175288" cy="228310"/>
          </a:xfrm>
          <a:prstGeom prst="diamond">
            <a:avLst/>
          </a:prstGeom>
          <a:solidFill>
            <a:srgbClr val="FFE6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Diamond 70">
            <a:extLst>
              <a:ext uri="{FF2B5EF4-FFF2-40B4-BE49-F238E27FC236}">
                <a16:creationId xmlns:a16="http://schemas.microsoft.com/office/drawing/2014/main" id="{C9207306-FBB9-6051-45CE-9E7D75752178}"/>
              </a:ext>
            </a:extLst>
          </p:cNvPr>
          <p:cNvSpPr/>
          <p:nvPr/>
        </p:nvSpPr>
        <p:spPr>
          <a:xfrm>
            <a:off x="857301" y="5003950"/>
            <a:ext cx="199122" cy="301948"/>
          </a:xfrm>
          <a:prstGeom prst="diamond">
            <a:avLst/>
          </a:prstGeom>
          <a:solidFill>
            <a:srgbClr val="FFE6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4B384E9-5A8F-B8F7-54E6-D3C408E1165B}"/>
              </a:ext>
            </a:extLst>
          </p:cNvPr>
          <p:cNvSpPr/>
          <p:nvPr/>
        </p:nvSpPr>
        <p:spPr>
          <a:xfrm>
            <a:off x="1083182" y="5020497"/>
            <a:ext cx="793545" cy="27327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en-GB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Handshake</a:t>
            </a:r>
          </a:p>
        </p:txBody>
      </p:sp>
      <p:sp>
        <p:nvSpPr>
          <p:cNvPr id="77" name="Diamond 76">
            <a:extLst>
              <a:ext uri="{FF2B5EF4-FFF2-40B4-BE49-F238E27FC236}">
                <a16:creationId xmlns:a16="http://schemas.microsoft.com/office/drawing/2014/main" id="{80193964-E276-4EF7-6CDC-C50067C3AA2B}"/>
              </a:ext>
            </a:extLst>
          </p:cNvPr>
          <p:cNvSpPr/>
          <p:nvPr/>
        </p:nvSpPr>
        <p:spPr>
          <a:xfrm>
            <a:off x="8351321" y="2254579"/>
            <a:ext cx="175288" cy="228310"/>
          </a:xfrm>
          <a:prstGeom prst="diamond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BC9669DB-1057-B077-B758-930D07E9E3A3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4</a:t>
            </a:r>
          </a:p>
        </p:txBody>
      </p:sp>
    </p:spTree>
    <p:extLst>
      <p:ext uri="{BB962C8B-B14F-4D97-AF65-F5344CB8AC3E}">
        <p14:creationId xmlns:p14="http://schemas.microsoft.com/office/powerpoint/2010/main" val="2822794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144</Words>
  <Application>Microsoft Macintosh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28</cp:revision>
  <dcterms:created xsi:type="dcterms:W3CDTF">2018-11-18T20:12:59Z</dcterms:created>
  <dcterms:modified xsi:type="dcterms:W3CDTF">2023-12-07T20:06:46Z</dcterms:modified>
</cp:coreProperties>
</file>