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63277C-15F0-A64E-9E5E-5ABA079801CA}" v="1" dt="2023-12-08T10:15:51.9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  <pc:docChgLst>
    <pc:chgData name="Stuart C Wilde MBE" userId="effe1fc91cccb1d5" providerId="LiveId" clId="{6863277C-15F0-A64E-9E5E-5ABA079801CA}"/>
    <pc:docChg chg="modSld">
      <pc:chgData name="Stuart C Wilde MBE" userId="effe1fc91cccb1d5" providerId="LiveId" clId="{6863277C-15F0-A64E-9E5E-5ABA079801CA}" dt="2023-12-08T10:15:51.954" v="0"/>
      <pc:docMkLst>
        <pc:docMk/>
      </pc:docMkLst>
      <pc:sldChg chg="addSp modSp">
        <pc:chgData name="Stuart C Wilde MBE" userId="effe1fc91cccb1d5" providerId="LiveId" clId="{6863277C-15F0-A64E-9E5E-5ABA079801CA}" dt="2023-12-08T10:15:51.954" v="0"/>
        <pc:sldMkLst>
          <pc:docMk/>
          <pc:sldMk cId="3108548141" sldId="292"/>
        </pc:sldMkLst>
        <pc:spChg chg="add mod">
          <ac:chgData name="Stuart C Wilde MBE" userId="effe1fc91cccb1d5" providerId="LiveId" clId="{6863277C-15F0-A64E-9E5E-5ABA079801CA}" dt="2023-12-08T10:15:51.954" v="0"/>
          <ac:spMkLst>
            <pc:docMk/>
            <pc:sldMk cId="3108548141" sldId="292"/>
            <ac:spMk id="2" creationId="{6CE9EDBF-B915-336C-A472-F75EA7F28A78}"/>
          </ac:spMkLst>
        </pc:spChg>
      </pc:sldChg>
    </pc:docChg>
  </pc:docChgLst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48B27C-BB60-C069-69E2-D74DA0FCEA05}"/>
              </a:ext>
            </a:extLst>
          </p:cNvPr>
          <p:cNvSpPr/>
          <p:nvPr/>
        </p:nvSpPr>
        <p:spPr>
          <a:xfrm>
            <a:off x="4179917" y="2690187"/>
            <a:ext cx="1040155" cy="804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C0742-9BF7-F384-F861-42A29325F6A7}"/>
              </a:ext>
            </a:extLst>
          </p:cNvPr>
          <p:cNvSpPr/>
          <p:nvPr/>
        </p:nvSpPr>
        <p:spPr>
          <a:xfrm>
            <a:off x="5354155" y="2690193"/>
            <a:ext cx="485241" cy="80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A14D7A-6FD0-C59F-FACC-1E2091E0A981}"/>
              </a:ext>
            </a:extLst>
          </p:cNvPr>
          <p:cNvSpPr/>
          <p:nvPr/>
        </p:nvSpPr>
        <p:spPr>
          <a:xfrm>
            <a:off x="5996544" y="2690187"/>
            <a:ext cx="3949989" cy="80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EEFD8E-3433-84A8-EDD2-9380F38B536F}"/>
              </a:ext>
            </a:extLst>
          </p:cNvPr>
          <p:cNvSpPr/>
          <p:nvPr/>
        </p:nvSpPr>
        <p:spPr>
          <a:xfrm>
            <a:off x="800621" y="2188980"/>
            <a:ext cx="2026969" cy="172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Years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3E384D-B60D-642D-466A-F3676C95B071}"/>
              </a:ext>
            </a:extLst>
          </p:cNvPr>
          <p:cNvSpPr/>
          <p:nvPr/>
        </p:nvSpPr>
        <p:spPr>
          <a:xfrm>
            <a:off x="800621" y="2392585"/>
            <a:ext cx="2026969" cy="172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Year (also called ‘in-year’)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FED702-6B64-6332-B3CF-6B61F97267E9}"/>
              </a:ext>
            </a:extLst>
          </p:cNvPr>
          <p:cNvSpPr/>
          <p:nvPr/>
        </p:nvSpPr>
        <p:spPr>
          <a:xfrm>
            <a:off x="800621" y="2596190"/>
            <a:ext cx="2026969" cy="172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Forecast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7D34C11-88B9-C6B1-CC94-229619693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149895"/>
              </p:ext>
            </p:extLst>
          </p:nvPr>
        </p:nvGraphicFramePr>
        <p:xfrm>
          <a:off x="779207" y="2828373"/>
          <a:ext cx="10591802" cy="1588751"/>
        </p:xfrm>
        <a:graphic>
          <a:graphicData uri="http://schemas.openxmlformats.org/drawingml/2006/table">
            <a:tbl>
              <a:tblPr/>
              <a:tblGrid>
                <a:gridCol w="1058333">
                  <a:extLst>
                    <a:ext uri="{9D8B030D-6E8A-4147-A177-3AD203B41FA5}">
                      <a16:colId xmlns:a16="http://schemas.microsoft.com/office/drawing/2014/main" val="267430947"/>
                    </a:ext>
                  </a:extLst>
                </a:gridCol>
                <a:gridCol w="2269067">
                  <a:extLst>
                    <a:ext uri="{9D8B030D-6E8A-4147-A177-3AD203B41FA5}">
                      <a16:colId xmlns:a16="http://schemas.microsoft.com/office/drawing/2014/main" val="3546361106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1403807728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631986610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619019160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980353678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285443142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4199211175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692448639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3802930851"/>
                    </a:ext>
                  </a:extLst>
                </a:gridCol>
                <a:gridCol w="606019">
                  <a:extLst>
                    <a:ext uri="{9D8B030D-6E8A-4147-A177-3AD203B41FA5}">
                      <a16:colId xmlns:a16="http://schemas.microsoft.com/office/drawing/2014/main" val="2516296914"/>
                    </a:ext>
                  </a:extLst>
                </a:gridCol>
                <a:gridCol w="556998">
                  <a:extLst>
                    <a:ext uri="{9D8B030D-6E8A-4147-A177-3AD203B41FA5}">
                      <a16:colId xmlns:a16="http://schemas.microsoft.com/office/drawing/2014/main" val="3255796341"/>
                    </a:ext>
                  </a:extLst>
                </a:gridCol>
                <a:gridCol w="636569">
                  <a:extLst>
                    <a:ext uri="{9D8B030D-6E8A-4147-A177-3AD203B41FA5}">
                      <a16:colId xmlns:a16="http://schemas.microsoft.com/office/drawing/2014/main" val="2874708293"/>
                    </a:ext>
                  </a:extLst>
                </a:gridCol>
                <a:gridCol w="689616">
                  <a:extLst>
                    <a:ext uri="{9D8B030D-6E8A-4147-A177-3AD203B41FA5}">
                      <a16:colId xmlns:a16="http://schemas.microsoft.com/office/drawing/2014/main" val="3273734464"/>
                    </a:ext>
                  </a:extLst>
                </a:gridCol>
              </a:tblGrid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20/21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21/22 Year 2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22/23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3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23/24 Year 4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24/25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5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25/26 Year 6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26/27 Year 7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27/28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8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28/29 </a:t>
                      </a:r>
                    </a:p>
                    <a:p>
                      <a:pPr algn="ctr" rtl="0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9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29/30 Year 10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Owner </a:t>
                      </a:r>
                      <a:b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 the Profile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548916"/>
                  </a:ext>
                </a:extLst>
              </a:tr>
              <a:tr h="14922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6583" marR="6583" marT="6583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58487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To-Be Cost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Reachback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(£23.000)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(£23.000)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(£23.000)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(£23.000)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(£23.000)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(£115.000)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776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To-Be Cost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Delivery Partner Support - Contracted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(£1,277.896)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(£1,359.342)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(£1,038.177)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(£1,005.229)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(£4,680.644)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973072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To-Be Cost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Delivery Partner Support - Forecast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(£1,170.161)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(£1,170.161)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(£1,170.161)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(£1,170.161)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(£4,680.644)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74913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To-Be Cost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Licenses (PaaS/IaaS) - Contracted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(£498.059)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(£498.059)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(£498.059)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(£1,494.177)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528059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To-Be Cost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Licenses (PaaS/IaaS) - Forecast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(£500.000)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(£500.000)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(£500.000)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(£500.000)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(£500.000)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(£500.000)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(£500.000)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(£3,500.000)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71150"/>
                  </a:ext>
                </a:extLst>
              </a:tr>
              <a:tr h="1579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To-Be Cost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 Service Function/Run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(£1,200.875)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(£1,200.875)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(£1,200.875)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(£1,200.875)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(£1,200.875)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(£1,200.875)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(£1,200.875)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(£1,200.875)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(£9,607.000)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Role/Name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475443"/>
                  </a:ext>
                </a:extLst>
              </a:tr>
              <a:tr h="1667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To-Be Cost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£0.000 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777054"/>
                  </a:ext>
                </a:extLst>
              </a:tr>
              <a:tr h="149220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(C)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(£498.059)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(£498.059)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(£2,999.830)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(£3,083.217)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(£2,762.052)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(£2,729.104)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(£2,894.036)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(£2,871.036)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(£2,871.036)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(£2,871.036)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(£24,077.465)</a:t>
                      </a:r>
                    </a:p>
                  </a:txBody>
                  <a:tcPr marL="6583" marR="6583" marT="6583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83" marR="6583" marT="6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4489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04AE24A-2696-978D-A0D5-E01FEC0615D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E9EDBF-B915-336C-A472-F75EA7F28A78}"/>
              </a:ext>
            </a:extLst>
          </p:cNvPr>
          <p:cNvSpPr txBox="1"/>
          <p:nvPr/>
        </p:nvSpPr>
        <p:spPr>
          <a:xfrm>
            <a:off x="7335789" y="2209826"/>
            <a:ext cx="4128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Format of the monetary values:  £MMM,TTT.HHH </a:t>
            </a:r>
          </a:p>
        </p:txBody>
      </p:sp>
    </p:spTree>
    <p:extLst>
      <p:ext uri="{BB962C8B-B14F-4D97-AF65-F5344CB8AC3E}">
        <p14:creationId xmlns:p14="http://schemas.microsoft.com/office/powerpoint/2010/main" val="3108548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372</Words>
  <Application>Microsoft Macintosh PowerPoint</Application>
  <PresentationFormat>Widescreen</PresentationFormat>
  <Paragraphs>138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30</cp:revision>
  <dcterms:created xsi:type="dcterms:W3CDTF">2018-11-18T20:12:59Z</dcterms:created>
  <dcterms:modified xsi:type="dcterms:W3CDTF">2023-12-08T10:15:58Z</dcterms:modified>
</cp:coreProperties>
</file>