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8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0984184D-3D31-096F-1C36-47223A5EEA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6834" y="2417694"/>
            <a:ext cx="7772400" cy="365334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94B1F14-5DDD-05C7-1FE2-7DAC4F7CA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850" y="602640"/>
            <a:ext cx="4666570" cy="147728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3645FA-43AB-E426-E20B-CCD8B846BF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850" y="2283149"/>
            <a:ext cx="4666570" cy="180478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961E61-6014-D134-D464-4D11235344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850" y="4298298"/>
            <a:ext cx="4666570" cy="177274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E7DC158-7EA1-F406-BD87-8C40B0ECC82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77267" b="766"/>
          <a:stretch/>
        </p:blipFill>
        <p:spPr>
          <a:xfrm rot="16200000">
            <a:off x="-420505" y="1290119"/>
            <a:ext cx="1129538" cy="13090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4E9DC4F-2508-4E93-341D-87CE416FB11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039" t="4735" r="51409" b="699"/>
          <a:stretch/>
        </p:blipFill>
        <p:spPr>
          <a:xfrm rot="16200000">
            <a:off x="-490530" y="3180319"/>
            <a:ext cx="1269588" cy="12474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066C6ED-F615-12A0-E768-4F19F51D0E0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574" r="28540"/>
          <a:stretch/>
        </p:blipFill>
        <p:spPr>
          <a:xfrm rot="16200000">
            <a:off x="-427896" y="5159695"/>
            <a:ext cx="1137150" cy="13191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9E14D99-A306-B43E-6C4C-0C71B75C9AB6}"/>
              </a:ext>
            </a:extLst>
          </p:cNvPr>
          <p:cNvSpPr txBox="1"/>
          <p:nvPr/>
        </p:nvSpPr>
        <p:spPr>
          <a:xfrm>
            <a:off x="5036834" y="595571"/>
            <a:ext cx="7772400" cy="1685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50" dirty="0"/>
              <a:t>Lastly, copy the 3 PivotTables from the 3 worksheets into a PowerPoint file as seen on the left to help with the next steps.</a:t>
            </a:r>
          </a:p>
          <a:p>
            <a:endParaRPr lang="en-US" sz="115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50" dirty="0"/>
              <a:t>Create a new worksheet, call it ‘E-Ben Assoc View’, move it to the right of the 3 PivotTables previously created.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50" dirty="0"/>
              <a:t>Create the small data table show at the bottom of the ‘E-Ben Assoc View’ worksheet (in reality, the End Benefits will be from the CI’s Benefit Map but for the purpose of this exercise, they have been copied from the Look-Up’ worksheet).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50" dirty="0"/>
              <a:t>Populate the highlighted Primary, Secondary and Tertiary ‘Grand Totals’ (PivotTables on the left), into the data table below.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50" dirty="0"/>
              <a:t>Edit field A32 in the data table, then insert a Bar Chart.  Use image 72 to remind you but this time, insert the following Bar Chart.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50" dirty="0"/>
              <a:t>Use your new Excel skills to tidy the chart so it looks presentable like the example below.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906E27B-F783-1929-FA8A-3511A629A8D3}"/>
              </a:ext>
            </a:extLst>
          </p:cNvPr>
          <p:cNvSpPr txBox="1"/>
          <p:nvPr/>
        </p:nvSpPr>
        <p:spPr>
          <a:xfrm>
            <a:off x="2977429" y="6222301"/>
            <a:ext cx="8760235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Ignore this column.  The N/A represents those intermediate/Emergent Benefits that have been annotated with ‘N/A’ in the ‘Tertiary End Benefit’ field in the Benefit Profiles worksheet because the associations would be too tenuous.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E33478C-F8EC-BA5D-78F7-BB58B721902B}"/>
              </a:ext>
            </a:extLst>
          </p:cNvPr>
          <p:cNvSpPr/>
          <p:nvPr/>
        </p:nvSpPr>
        <p:spPr>
          <a:xfrm>
            <a:off x="3686667" y="4367884"/>
            <a:ext cx="214312" cy="1720995"/>
          </a:xfrm>
          <a:prstGeom prst="rect">
            <a:avLst/>
          </a:prstGeom>
          <a:noFill/>
          <a:ln w="63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8550F02-8A8B-7C73-2B49-1FCB8218A570}"/>
              </a:ext>
            </a:extLst>
          </p:cNvPr>
          <p:cNvCxnSpPr>
            <a:cxnSpLocks/>
          </p:cNvCxnSpPr>
          <p:nvPr/>
        </p:nvCxnSpPr>
        <p:spPr>
          <a:xfrm flipV="1">
            <a:off x="3793830" y="6080948"/>
            <a:ext cx="0" cy="146777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5059F2B4-B8DE-CB9B-4EF1-A6411416F566}"/>
              </a:ext>
            </a:extLst>
          </p:cNvPr>
          <p:cNvSpPr/>
          <p:nvPr/>
        </p:nvSpPr>
        <p:spPr>
          <a:xfrm>
            <a:off x="2225477" y="1998182"/>
            <a:ext cx="146377" cy="108686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F0AFF40-5789-2645-E83C-9302A4C38037}"/>
              </a:ext>
            </a:extLst>
          </p:cNvPr>
          <p:cNvSpPr/>
          <p:nvPr/>
        </p:nvSpPr>
        <p:spPr>
          <a:xfrm>
            <a:off x="3092257" y="1998182"/>
            <a:ext cx="146377" cy="108686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D07A490-A0A3-5B52-9335-A419389E44D9}"/>
              </a:ext>
            </a:extLst>
          </p:cNvPr>
          <p:cNvSpPr/>
          <p:nvPr/>
        </p:nvSpPr>
        <p:spPr>
          <a:xfrm>
            <a:off x="3949511" y="1998182"/>
            <a:ext cx="146377" cy="108686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F379BEC-B528-7E7B-5237-33366BF7386F}"/>
              </a:ext>
            </a:extLst>
          </p:cNvPr>
          <p:cNvSpPr/>
          <p:nvPr/>
        </p:nvSpPr>
        <p:spPr>
          <a:xfrm>
            <a:off x="2685060" y="3982270"/>
            <a:ext cx="146377" cy="131511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40B44DA-ACAD-6395-8F57-8B65EE0AE91B}"/>
              </a:ext>
            </a:extLst>
          </p:cNvPr>
          <p:cNvSpPr/>
          <p:nvPr/>
        </p:nvSpPr>
        <p:spPr>
          <a:xfrm>
            <a:off x="3730436" y="3982270"/>
            <a:ext cx="146377" cy="131511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1D1621E-677D-63FE-68A2-0AD6E7F2CA9C}"/>
              </a:ext>
            </a:extLst>
          </p:cNvPr>
          <p:cNvSpPr/>
          <p:nvPr/>
        </p:nvSpPr>
        <p:spPr>
          <a:xfrm>
            <a:off x="2658864" y="5963482"/>
            <a:ext cx="146377" cy="131511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 descr="A picture containing chart&#10;&#10;Description automatically generated">
            <a:extLst>
              <a:ext uri="{FF2B5EF4-FFF2-40B4-BE49-F238E27FC236}">
                <a16:creationId xmlns:a16="http://schemas.microsoft.com/office/drawing/2014/main" id="{84BAC2BF-7126-5FDE-C901-BAFFE658C7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32833" y="1920340"/>
            <a:ext cx="535781" cy="535781"/>
          </a:xfrm>
          <a:prstGeom prst="rect">
            <a:avLst/>
          </a:prstGeom>
        </p:spPr>
      </p:pic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BFBE2EA-3EB6-5186-7C7C-618A04EDAD79}"/>
              </a:ext>
            </a:extLst>
          </p:cNvPr>
          <p:cNvCxnSpPr>
            <a:cxnSpLocks/>
          </p:cNvCxnSpPr>
          <p:nvPr/>
        </p:nvCxnSpPr>
        <p:spPr>
          <a:xfrm>
            <a:off x="5936947" y="2019747"/>
            <a:ext cx="6103017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ight Brace 4">
            <a:extLst>
              <a:ext uri="{FF2B5EF4-FFF2-40B4-BE49-F238E27FC236}">
                <a16:creationId xmlns:a16="http://schemas.microsoft.com/office/drawing/2014/main" id="{B14C02CD-897B-6730-B290-80A7A09749D3}"/>
              </a:ext>
            </a:extLst>
          </p:cNvPr>
          <p:cNvSpPr/>
          <p:nvPr/>
        </p:nvSpPr>
        <p:spPr>
          <a:xfrm rot="10800000">
            <a:off x="4962670" y="5660442"/>
            <a:ext cx="164058" cy="419733"/>
          </a:xfrm>
          <a:prstGeom prst="rightBrace">
            <a:avLst>
              <a:gd name="adj1" fmla="val 8333"/>
              <a:gd name="adj2" fmla="val 49384"/>
            </a:avLst>
          </a:prstGeom>
          <a:ln w="63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233852-B715-917C-CC3A-2D99F7BF5125}"/>
              </a:ext>
            </a:extLst>
          </p:cNvPr>
          <p:cNvSpPr txBox="1"/>
          <p:nvPr/>
        </p:nvSpPr>
        <p:spPr>
          <a:xfrm>
            <a:off x="5104551" y="1247777"/>
            <a:ext cx="93381" cy="66311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F41F20-0F89-728D-7F59-5B566DE941F1}"/>
              </a:ext>
            </a:extLst>
          </p:cNvPr>
          <p:cNvSpPr txBox="1"/>
          <p:nvPr/>
        </p:nvSpPr>
        <p:spPr>
          <a:xfrm>
            <a:off x="5042635" y="5865049"/>
            <a:ext cx="93381" cy="66311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15" name="Elbow Connector 14">
            <a:extLst>
              <a:ext uri="{FF2B5EF4-FFF2-40B4-BE49-F238E27FC236}">
                <a16:creationId xmlns:a16="http://schemas.microsoft.com/office/drawing/2014/main" id="{F66834E2-7924-18B5-E20F-E82024F19540}"/>
              </a:ext>
            </a:extLst>
          </p:cNvPr>
          <p:cNvCxnSpPr>
            <a:stCxn id="6" idx="1"/>
            <a:endCxn id="12" idx="1"/>
          </p:cNvCxnSpPr>
          <p:nvPr/>
        </p:nvCxnSpPr>
        <p:spPr>
          <a:xfrm rot="10800000" flipV="1">
            <a:off x="5042635" y="1280933"/>
            <a:ext cx="61916" cy="4617272"/>
          </a:xfrm>
          <a:prstGeom prst="bentConnector3">
            <a:avLst>
              <a:gd name="adj1" fmla="val 976874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2">
            <a:extLst>
              <a:ext uri="{FF2B5EF4-FFF2-40B4-BE49-F238E27FC236}">
                <a16:creationId xmlns:a16="http://schemas.microsoft.com/office/drawing/2014/main" id="{1ED8325B-37AB-525A-8D35-7B01A048F1E9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100</a:t>
            </a:r>
          </a:p>
        </p:txBody>
      </p:sp>
    </p:spTree>
    <p:extLst>
      <p:ext uri="{BB962C8B-B14F-4D97-AF65-F5344CB8AC3E}">
        <p14:creationId xmlns:p14="http://schemas.microsoft.com/office/powerpoint/2010/main" val="3424524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218</Words>
  <Application>Microsoft Macintosh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43</cp:revision>
  <dcterms:created xsi:type="dcterms:W3CDTF">2018-11-18T20:12:59Z</dcterms:created>
  <dcterms:modified xsi:type="dcterms:W3CDTF">2023-12-08T09:43:00Z</dcterms:modified>
</cp:coreProperties>
</file>