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6CCA76-1760-7840-AC7D-8FF7BE1E7A9E}" v="1" dt="2023-12-08T10:16:51.2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566CCA76-1760-7840-AC7D-8FF7BE1E7A9E}"/>
    <pc:docChg chg="modSld">
      <pc:chgData name="Stuart C Wilde MBE" userId="effe1fc91cccb1d5" providerId="LiveId" clId="{566CCA76-1760-7840-AC7D-8FF7BE1E7A9E}" dt="2023-12-08T10:17:01.954" v="26" actId="1036"/>
      <pc:docMkLst>
        <pc:docMk/>
      </pc:docMkLst>
      <pc:sldChg chg="addSp modSp mod">
        <pc:chgData name="Stuart C Wilde MBE" userId="effe1fc91cccb1d5" providerId="LiveId" clId="{566CCA76-1760-7840-AC7D-8FF7BE1E7A9E}" dt="2023-12-08T10:17:01.954" v="26" actId="1036"/>
        <pc:sldMkLst>
          <pc:docMk/>
          <pc:sldMk cId="2336736217" sldId="296"/>
        </pc:sldMkLst>
        <pc:spChg chg="add mod">
          <ac:chgData name="Stuart C Wilde MBE" userId="effe1fc91cccb1d5" providerId="LiveId" clId="{566CCA76-1760-7840-AC7D-8FF7BE1E7A9E}" dt="2023-12-08T10:17:01.954" v="26" actId="1036"/>
          <ac:spMkLst>
            <pc:docMk/>
            <pc:sldMk cId="2336736217" sldId="296"/>
            <ac:spMk id="2" creationId="{4036A76C-9602-A682-AAC8-87BB39F77C5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4EEFD8E-3433-84A8-EDD2-9380F38B536F}"/>
              </a:ext>
            </a:extLst>
          </p:cNvPr>
          <p:cNvSpPr/>
          <p:nvPr/>
        </p:nvSpPr>
        <p:spPr>
          <a:xfrm>
            <a:off x="771124" y="2523277"/>
            <a:ext cx="2026969" cy="1724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Previous Years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3E384D-B60D-642D-466A-F3676C95B071}"/>
              </a:ext>
            </a:extLst>
          </p:cNvPr>
          <p:cNvSpPr/>
          <p:nvPr/>
        </p:nvSpPr>
        <p:spPr>
          <a:xfrm>
            <a:off x="771124" y="2726882"/>
            <a:ext cx="2026969" cy="1724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Year (also called ‘in-year’)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5FED702-6B64-6332-B3CF-6B61F97267E9}"/>
              </a:ext>
            </a:extLst>
          </p:cNvPr>
          <p:cNvSpPr/>
          <p:nvPr/>
        </p:nvSpPr>
        <p:spPr>
          <a:xfrm>
            <a:off x="771124" y="2930487"/>
            <a:ext cx="2026969" cy="1724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Forecast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50D9353-FE39-5AF0-DBB8-81D36A88A714}"/>
              </a:ext>
            </a:extLst>
          </p:cNvPr>
          <p:cNvSpPr/>
          <p:nvPr/>
        </p:nvSpPr>
        <p:spPr>
          <a:xfrm>
            <a:off x="4756981" y="3033008"/>
            <a:ext cx="1040155" cy="804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A66C8B8-B293-799D-CC43-520304772945}"/>
              </a:ext>
            </a:extLst>
          </p:cNvPr>
          <p:cNvSpPr/>
          <p:nvPr/>
        </p:nvSpPr>
        <p:spPr>
          <a:xfrm>
            <a:off x="5912747" y="3033014"/>
            <a:ext cx="485241" cy="804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7A1A373-51D5-EF2E-78AA-1AC3F1BDC716}"/>
              </a:ext>
            </a:extLst>
          </p:cNvPr>
          <p:cNvSpPr/>
          <p:nvPr/>
        </p:nvSpPr>
        <p:spPr>
          <a:xfrm>
            <a:off x="6573608" y="3033008"/>
            <a:ext cx="3949989" cy="804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A3D6F93-C070-91A0-4F29-6542044E79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340445"/>
              </p:ext>
            </p:extLst>
          </p:nvPr>
        </p:nvGraphicFramePr>
        <p:xfrm>
          <a:off x="761622" y="3177011"/>
          <a:ext cx="10515595" cy="1173618"/>
        </p:xfrm>
        <a:graphic>
          <a:graphicData uri="http://schemas.openxmlformats.org/drawingml/2006/table">
            <a:tbl>
              <a:tblPr/>
              <a:tblGrid>
                <a:gridCol w="1051560">
                  <a:extLst>
                    <a:ext uri="{9D8B030D-6E8A-4147-A177-3AD203B41FA5}">
                      <a16:colId xmlns:a16="http://schemas.microsoft.com/office/drawing/2014/main" val="2135467435"/>
                    </a:ext>
                  </a:extLst>
                </a:gridCol>
                <a:gridCol w="2873012">
                  <a:extLst>
                    <a:ext uri="{9D8B030D-6E8A-4147-A177-3AD203B41FA5}">
                      <a16:colId xmlns:a16="http://schemas.microsoft.com/office/drawing/2014/main" val="752556202"/>
                    </a:ext>
                  </a:extLst>
                </a:gridCol>
                <a:gridCol w="591502">
                  <a:extLst>
                    <a:ext uri="{9D8B030D-6E8A-4147-A177-3AD203B41FA5}">
                      <a16:colId xmlns:a16="http://schemas.microsoft.com/office/drawing/2014/main" val="3349207953"/>
                    </a:ext>
                  </a:extLst>
                </a:gridCol>
                <a:gridCol w="591502">
                  <a:extLst>
                    <a:ext uri="{9D8B030D-6E8A-4147-A177-3AD203B41FA5}">
                      <a16:colId xmlns:a16="http://schemas.microsoft.com/office/drawing/2014/main" val="3713107626"/>
                    </a:ext>
                  </a:extLst>
                </a:gridCol>
                <a:gridCol w="591502">
                  <a:extLst>
                    <a:ext uri="{9D8B030D-6E8A-4147-A177-3AD203B41FA5}">
                      <a16:colId xmlns:a16="http://schemas.microsoft.com/office/drawing/2014/main" val="2753793621"/>
                    </a:ext>
                  </a:extLst>
                </a:gridCol>
                <a:gridCol w="591502">
                  <a:extLst>
                    <a:ext uri="{9D8B030D-6E8A-4147-A177-3AD203B41FA5}">
                      <a16:colId xmlns:a16="http://schemas.microsoft.com/office/drawing/2014/main" val="2689004885"/>
                    </a:ext>
                  </a:extLst>
                </a:gridCol>
                <a:gridCol w="591502">
                  <a:extLst>
                    <a:ext uri="{9D8B030D-6E8A-4147-A177-3AD203B41FA5}">
                      <a16:colId xmlns:a16="http://schemas.microsoft.com/office/drawing/2014/main" val="1189144477"/>
                    </a:ext>
                  </a:extLst>
                </a:gridCol>
                <a:gridCol w="591502">
                  <a:extLst>
                    <a:ext uri="{9D8B030D-6E8A-4147-A177-3AD203B41FA5}">
                      <a16:colId xmlns:a16="http://schemas.microsoft.com/office/drawing/2014/main" val="1774871413"/>
                    </a:ext>
                  </a:extLst>
                </a:gridCol>
                <a:gridCol w="591502">
                  <a:extLst>
                    <a:ext uri="{9D8B030D-6E8A-4147-A177-3AD203B41FA5}">
                      <a16:colId xmlns:a16="http://schemas.microsoft.com/office/drawing/2014/main" val="614434814"/>
                    </a:ext>
                  </a:extLst>
                </a:gridCol>
                <a:gridCol w="591502">
                  <a:extLst>
                    <a:ext uri="{9D8B030D-6E8A-4147-A177-3AD203B41FA5}">
                      <a16:colId xmlns:a16="http://schemas.microsoft.com/office/drawing/2014/main" val="1400672594"/>
                    </a:ext>
                  </a:extLst>
                </a:gridCol>
                <a:gridCol w="591502">
                  <a:extLst>
                    <a:ext uri="{9D8B030D-6E8A-4147-A177-3AD203B41FA5}">
                      <a16:colId xmlns:a16="http://schemas.microsoft.com/office/drawing/2014/main" val="3840295615"/>
                    </a:ext>
                  </a:extLst>
                </a:gridCol>
                <a:gridCol w="591502">
                  <a:extLst>
                    <a:ext uri="{9D8B030D-6E8A-4147-A177-3AD203B41FA5}">
                      <a16:colId xmlns:a16="http://schemas.microsoft.com/office/drawing/2014/main" val="2381465470"/>
                    </a:ext>
                  </a:extLst>
                </a:gridCol>
                <a:gridCol w="676003">
                  <a:extLst>
                    <a:ext uri="{9D8B030D-6E8A-4147-A177-3AD203B41FA5}">
                      <a16:colId xmlns:a16="http://schemas.microsoft.com/office/drawing/2014/main" val="879741456"/>
                    </a:ext>
                  </a:extLst>
                </a:gridCol>
              </a:tblGrid>
              <a:tr h="159612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Group</a:t>
                      </a:r>
                    </a:p>
                  </a:txBody>
                  <a:tcPr marL="7042" marR="7042" marT="70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Test</a:t>
                      </a:r>
                    </a:p>
                  </a:txBody>
                  <a:tcPr marL="7042" marR="7042" marT="7042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20/21 Year 1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21/22 Year 2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22/23 Year 3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23/24 Year 4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24/25 Year 5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25/26 Year 6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26/27 Year 7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27/28 Year 8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28/29 Year 9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29/30 Year 10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802729"/>
                  </a:ext>
                </a:extLst>
              </a:tr>
              <a:tr h="159612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Group</a:t>
                      </a:r>
                    </a:p>
                  </a:txBody>
                  <a:tcPr marL="7042" marR="7042" marT="70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Test</a:t>
                      </a:r>
                    </a:p>
                  </a:txBody>
                  <a:tcPr marL="7042" marR="7042" marT="7042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695515"/>
                  </a:ext>
                </a:extLst>
              </a:tr>
              <a:tr h="178390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Summary Total</a:t>
                      </a:r>
                    </a:p>
                  </a:txBody>
                  <a:tcPr marL="7042" marR="7042" marT="7042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Direct Benefits (B)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£1,507.797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£2,444.776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£4,872.903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£4,872.903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£4,872.903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£4,872.903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£4,872.903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£4,872.903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£4,872.903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£38,062.894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588713"/>
                  </a:ext>
                </a:extLst>
              </a:tr>
              <a:tr h="169001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Summary Total</a:t>
                      </a:r>
                    </a:p>
                  </a:txBody>
                  <a:tcPr marL="7042" marR="7042" marT="7042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Benefits (E)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£17,365.222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£1,755.695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£2,072.903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£2,072.903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£2,072.903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£2,072.903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£2,133.131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£2,072.903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£2,072.903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£33,691.466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177574"/>
                  </a:ext>
                </a:extLst>
              </a:tr>
              <a:tr h="169001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Summary Total</a:t>
                      </a:r>
                    </a:p>
                  </a:txBody>
                  <a:tcPr marL="7042" marR="7042" marT="7042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Gross Benefits (B+E)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£18,873.019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£4,200.471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£6,945.806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£6,945.806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£6,945.806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£6,945.806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£7,006.034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£6,945.806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£6,945.806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£71,754.360 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554874"/>
                  </a:ext>
                </a:extLst>
              </a:tr>
              <a:tr h="169001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Summary Total</a:t>
                      </a:r>
                    </a:p>
                  </a:txBody>
                  <a:tcPr marL="7042" marR="7042" marT="7042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 Benefits - Implementation Costs not </a:t>
                      </a:r>
                      <a:r>
                        <a:rPr lang="en-GB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incl</a:t>
                      </a: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(B+E-A,C&amp;F)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(£5,331.616)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£14,994.350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(£1,396.688)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£3,727.411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£4,139.521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£4,172.469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£4,007.537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£4,090.765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£4,030.537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£4,030.537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£36,464.823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7081392"/>
                  </a:ext>
                </a:extLst>
              </a:tr>
              <a:tr h="169001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Summary Total</a:t>
                      </a:r>
                    </a:p>
                  </a:txBody>
                  <a:tcPr marL="7042" marR="7042" marT="7042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 Benefits - Implementation Costs </a:t>
                      </a:r>
                      <a:r>
                        <a:rPr lang="en-GB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incl</a:t>
                      </a: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(B+E-A,C,D&amp;F)</a:t>
                      </a:r>
                    </a:p>
                  </a:txBody>
                  <a:tcPr marL="7042" marR="7042" marT="70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(£9,197.680)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£9,452.380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(£2,584.154)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£3,727.411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£4,139.521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£4,172.469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£4,007.537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£4,090.765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£4,030.537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£4,030.537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£25,869.323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4466336"/>
                  </a:ext>
                </a:extLst>
              </a:tr>
            </a:tbl>
          </a:graphicData>
        </a:graphic>
      </p:graphicFrame>
      <p:sp>
        <p:nvSpPr>
          <p:cNvPr id="5" name="Title 2">
            <a:extLst>
              <a:ext uri="{FF2B5EF4-FFF2-40B4-BE49-F238E27FC236}">
                <a16:creationId xmlns:a16="http://schemas.microsoft.com/office/drawing/2014/main" id="{A34802C6-ABC1-731D-578E-707192FC0822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14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36A76C-9602-A682-AAC8-87BB39F77C52}"/>
              </a:ext>
            </a:extLst>
          </p:cNvPr>
          <p:cNvSpPr txBox="1"/>
          <p:nvPr/>
        </p:nvSpPr>
        <p:spPr>
          <a:xfrm>
            <a:off x="7216043" y="2362229"/>
            <a:ext cx="41286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Format of the monetary values:  £MMM,TTT.HHH </a:t>
            </a:r>
          </a:p>
        </p:txBody>
      </p:sp>
    </p:spTree>
    <p:extLst>
      <p:ext uri="{BB962C8B-B14F-4D97-AF65-F5344CB8AC3E}">
        <p14:creationId xmlns:p14="http://schemas.microsoft.com/office/powerpoint/2010/main" val="2336736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245</Words>
  <Application>Microsoft Macintosh PowerPoint</Application>
  <PresentationFormat>Widescreen</PresentationFormat>
  <Paragraphs>85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31</cp:revision>
  <dcterms:created xsi:type="dcterms:W3CDTF">2018-11-18T20:12:59Z</dcterms:created>
  <dcterms:modified xsi:type="dcterms:W3CDTF">2023-12-08T10:17:05Z</dcterms:modified>
</cp:coreProperties>
</file>