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able, Excel&#10;&#10;Description automatically generated">
            <a:extLst>
              <a:ext uri="{FF2B5EF4-FFF2-40B4-BE49-F238E27FC236}">
                <a16:creationId xmlns:a16="http://schemas.microsoft.com/office/drawing/2014/main" id="{52670900-BF22-9CC0-97AE-63900688E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86" y="661530"/>
            <a:ext cx="11849227" cy="553494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A6D0636-EB36-6363-90CB-D1659CB7D91B}"/>
              </a:ext>
            </a:extLst>
          </p:cNvPr>
          <p:cNvSpPr/>
          <p:nvPr/>
        </p:nvSpPr>
        <p:spPr>
          <a:xfrm>
            <a:off x="6202826" y="2406930"/>
            <a:ext cx="3729882" cy="8490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Format these fields:  (a) Numeric (b) Use 1000 Separator (c) 3 Decimal Places.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Numeric:  TTT,HHH.UUU (left of comma = thousands).  The example shown in column f, row 4 = seven hundred and fifteen days and four hundred and ninety-three units.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Note:  When recording a dis-Benefit, insert ‘-’ before inserting the value.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0F512B-A755-0E0A-F433-800215F1C179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4998315" y="2173645"/>
            <a:ext cx="3069452" cy="23328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EDDA97A-005C-CA2A-0853-803BB4216FC2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5620087" y="2114973"/>
            <a:ext cx="2447680" cy="29195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8214A7-F3AE-02D1-25B3-AF328E5CCC34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9932708" y="2173645"/>
            <a:ext cx="562033" cy="65779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0204E80-DEE3-D342-535F-B769D597E4F6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6298884" y="2114973"/>
            <a:ext cx="1768883" cy="29195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3BCAFB3-E3B6-2085-0F91-AC61F7CB541F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4853293" y="3255950"/>
            <a:ext cx="3214474" cy="236446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D6FD027-9B81-97C5-A062-08C957CCEC72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5441824" y="3255950"/>
            <a:ext cx="2625943" cy="245285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AF174ED-64A2-9402-38D6-31A0C692DEE6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8067767" y="3255950"/>
            <a:ext cx="2570476" cy="2192569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9FA3AE5-C6D5-5749-12E9-46289BDBF55A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6132788" y="3255950"/>
            <a:ext cx="1934979" cy="207395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052A0839-D806-9E34-3318-34CD4FEBA5C8}"/>
              </a:ext>
            </a:extLst>
          </p:cNvPr>
          <p:cNvSpPr/>
          <p:nvPr/>
        </p:nvSpPr>
        <p:spPr>
          <a:xfrm>
            <a:off x="6121733" y="5695026"/>
            <a:ext cx="4373008" cy="7653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Format these fields:  (a) Currency (b) Use £ Symbol (c) 3 Decimal Places.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Financial:  £MMM,TTT.HHH (left of comma = millions).  The example shows in column f, row 5 = one hundred and sixty-one thousand four hundred and sixty-seven pounds.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Note:  When recording a dis-Benefit, insert ‘-’ before inserting the value.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2EE173A-B9FF-EE29-541F-DAAE3E27313D}"/>
              </a:ext>
            </a:extLst>
          </p:cNvPr>
          <p:cNvCxnSpPr>
            <a:cxnSpLocks/>
            <a:stCxn id="50" idx="0"/>
          </p:cNvCxnSpPr>
          <p:nvPr/>
        </p:nvCxnSpPr>
        <p:spPr>
          <a:xfrm flipH="1" flipV="1">
            <a:off x="4998315" y="3951927"/>
            <a:ext cx="3309922" cy="174309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358FBD4-ADEF-63B5-F90F-AF2CF7D17BED}"/>
              </a:ext>
            </a:extLst>
          </p:cNvPr>
          <p:cNvCxnSpPr>
            <a:cxnSpLocks/>
            <a:stCxn id="50" idx="0"/>
          </p:cNvCxnSpPr>
          <p:nvPr/>
        </p:nvCxnSpPr>
        <p:spPr>
          <a:xfrm flipH="1" flipV="1">
            <a:off x="5514441" y="3816364"/>
            <a:ext cx="2793796" cy="187866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988A82A-FCEE-84B2-3097-2AC07697C051}"/>
              </a:ext>
            </a:extLst>
          </p:cNvPr>
          <p:cNvCxnSpPr>
            <a:cxnSpLocks/>
            <a:stCxn id="50" idx="0"/>
          </p:cNvCxnSpPr>
          <p:nvPr/>
        </p:nvCxnSpPr>
        <p:spPr>
          <a:xfrm flipV="1">
            <a:off x="8308237" y="4152355"/>
            <a:ext cx="2186504" cy="154267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0D9E08-5D80-8F1E-6F73-327BB33172A7}"/>
              </a:ext>
            </a:extLst>
          </p:cNvPr>
          <p:cNvCxnSpPr>
            <a:cxnSpLocks/>
            <a:stCxn id="50" idx="0"/>
          </p:cNvCxnSpPr>
          <p:nvPr/>
        </p:nvCxnSpPr>
        <p:spPr>
          <a:xfrm flipH="1" flipV="1">
            <a:off x="6185565" y="3718053"/>
            <a:ext cx="2122672" cy="197697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1085EB16-FDC4-6D8D-D224-92A17DB74022}"/>
              </a:ext>
            </a:extLst>
          </p:cNvPr>
          <p:cNvSpPr/>
          <p:nvPr/>
        </p:nvSpPr>
        <p:spPr>
          <a:xfrm>
            <a:off x="11080765" y="3951927"/>
            <a:ext cx="1054383" cy="65308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The ‘Current Value’ field can be populated when the BM receives the Benefit Reports.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4145DFD-1C90-314E-4BED-D808399482AD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0557466" y="2669562"/>
            <a:ext cx="523299" cy="160890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2DBE7184-D367-F005-8712-E409B6AA69FF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0638243" y="3731628"/>
            <a:ext cx="442522" cy="54684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8589FE3-6A3E-D7AC-0132-D4731E0458E5}"/>
              </a:ext>
            </a:extLst>
          </p:cNvPr>
          <p:cNvCxnSpPr>
            <a:cxnSpLocks/>
            <a:stCxn id="64" idx="1"/>
          </p:cNvCxnSpPr>
          <p:nvPr/>
        </p:nvCxnSpPr>
        <p:spPr>
          <a:xfrm flipH="1">
            <a:off x="10638243" y="4278469"/>
            <a:ext cx="442522" cy="954454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Left Brace 82">
            <a:extLst>
              <a:ext uri="{FF2B5EF4-FFF2-40B4-BE49-F238E27FC236}">
                <a16:creationId xmlns:a16="http://schemas.microsoft.com/office/drawing/2014/main" id="{C5E5557B-FE28-4939-A0D7-ED014E62A00F}"/>
              </a:ext>
            </a:extLst>
          </p:cNvPr>
          <p:cNvSpPr/>
          <p:nvPr/>
        </p:nvSpPr>
        <p:spPr>
          <a:xfrm>
            <a:off x="2450718" y="1974848"/>
            <a:ext cx="118284" cy="787179"/>
          </a:xfrm>
          <a:prstGeom prst="leftBrac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Left Brace 83">
            <a:extLst>
              <a:ext uri="{FF2B5EF4-FFF2-40B4-BE49-F238E27FC236}">
                <a16:creationId xmlns:a16="http://schemas.microsoft.com/office/drawing/2014/main" id="{98B43DB8-3441-D8C1-1C06-E63701CDDD58}"/>
              </a:ext>
            </a:extLst>
          </p:cNvPr>
          <p:cNvSpPr/>
          <p:nvPr/>
        </p:nvSpPr>
        <p:spPr>
          <a:xfrm>
            <a:off x="2447180" y="3353942"/>
            <a:ext cx="118284" cy="787179"/>
          </a:xfrm>
          <a:prstGeom prst="leftBrac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Left Brace 84">
            <a:extLst>
              <a:ext uri="{FF2B5EF4-FFF2-40B4-BE49-F238E27FC236}">
                <a16:creationId xmlns:a16="http://schemas.microsoft.com/office/drawing/2014/main" id="{8D6F4F28-AE44-1BEE-3A2C-636B53D4133D}"/>
              </a:ext>
            </a:extLst>
          </p:cNvPr>
          <p:cNvSpPr/>
          <p:nvPr/>
        </p:nvSpPr>
        <p:spPr>
          <a:xfrm>
            <a:off x="2450719" y="5072496"/>
            <a:ext cx="118284" cy="787179"/>
          </a:xfrm>
          <a:prstGeom prst="leftBrac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D698DE7-F2DC-1814-A01E-E0916D66165E}"/>
              </a:ext>
            </a:extLst>
          </p:cNvPr>
          <p:cNvSpPr/>
          <p:nvPr/>
        </p:nvSpPr>
        <p:spPr>
          <a:xfrm>
            <a:off x="54706" y="1103326"/>
            <a:ext cx="2055877" cy="6715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Note: the ‘Description/Context’ are the same, but the Formulas are different because these 3 rows consist of 3 separate Benefit Profiles counting time, </a:t>
            </a:r>
            <a:r>
              <a:rPr lang="en-US" sz="800" dirty="0" err="1">
                <a:solidFill>
                  <a:schemeClr val="tx1"/>
                </a:solidFill>
              </a:rPr>
              <a:t>monetised</a:t>
            </a:r>
            <a:r>
              <a:rPr lang="en-US" sz="800" dirty="0">
                <a:solidFill>
                  <a:schemeClr val="tx1"/>
                </a:solidFill>
              </a:rPr>
              <a:t> time and the FTE.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6F56325-DF7F-C954-6C5A-1DFABC023305}"/>
              </a:ext>
            </a:extLst>
          </p:cNvPr>
          <p:cNvCxnSpPr>
            <a:cxnSpLocks/>
            <a:stCxn id="86" idx="3"/>
            <a:endCxn id="83" idx="1"/>
          </p:cNvCxnSpPr>
          <p:nvPr/>
        </p:nvCxnSpPr>
        <p:spPr>
          <a:xfrm>
            <a:off x="2110583" y="1439099"/>
            <a:ext cx="340135" cy="92933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A40AB7A4-7DB3-CDD8-5736-38A0D42F46F4}"/>
              </a:ext>
            </a:extLst>
          </p:cNvPr>
          <p:cNvCxnSpPr>
            <a:cxnSpLocks/>
            <a:stCxn id="86" idx="3"/>
            <a:endCxn id="84" idx="1"/>
          </p:cNvCxnSpPr>
          <p:nvPr/>
        </p:nvCxnSpPr>
        <p:spPr>
          <a:xfrm>
            <a:off x="2110583" y="1439099"/>
            <a:ext cx="336597" cy="230843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92A7B78F-DFE7-B950-EE0A-72F5AE19B18D}"/>
              </a:ext>
            </a:extLst>
          </p:cNvPr>
          <p:cNvCxnSpPr>
            <a:cxnSpLocks/>
            <a:stCxn id="86" idx="3"/>
            <a:endCxn id="85" idx="1"/>
          </p:cNvCxnSpPr>
          <p:nvPr/>
        </p:nvCxnSpPr>
        <p:spPr>
          <a:xfrm>
            <a:off x="2110583" y="1439099"/>
            <a:ext cx="340136" cy="4026987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>
            <a:extLst>
              <a:ext uri="{FF2B5EF4-FFF2-40B4-BE49-F238E27FC236}">
                <a16:creationId xmlns:a16="http://schemas.microsoft.com/office/drawing/2014/main" id="{5DD1D108-FDDB-AB48-8274-B6183B2643C9}"/>
              </a:ext>
            </a:extLst>
          </p:cNvPr>
          <p:cNvSpPr/>
          <p:nvPr/>
        </p:nvSpPr>
        <p:spPr>
          <a:xfrm>
            <a:off x="97276" y="2580040"/>
            <a:ext cx="1808511" cy="2805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Row 4 is a single Benefit Profile calculating time savings.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093D1A84-6899-2044-A95B-84B01DA6EE65}"/>
              </a:ext>
            </a:extLst>
          </p:cNvPr>
          <p:cNvSpPr/>
          <p:nvPr/>
        </p:nvSpPr>
        <p:spPr>
          <a:xfrm>
            <a:off x="97276" y="4081674"/>
            <a:ext cx="1808511" cy="30887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Row 5 is a single Benefit Profile calculating </a:t>
            </a:r>
            <a:r>
              <a:rPr lang="en-US" sz="800" dirty="0" err="1">
                <a:solidFill>
                  <a:schemeClr val="tx1"/>
                </a:solidFill>
              </a:rPr>
              <a:t>monetised</a:t>
            </a:r>
            <a:r>
              <a:rPr lang="en-US" sz="800" dirty="0">
                <a:solidFill>
                  <a:schemeClr val="tx1"/>
                </a:solidFill>
              </a:rPr>
              <a:t> time savings.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6E2E2F6-66AB-A0F7-83F5-435CD93CE841}"/>
              </a:ext>
            </a:extLst>
          </p:cNvPr>
          <p:cNvSpPr/>
          <p:nvPr/>
        </p:nvSpPr>
        <p:spPr>
          <a:xfrm>
            <a:off x="97276" y="5518316"/>
            <a:ext cx="1808511" cy="2695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Row 6 is a single Benefit Profile calculating FTE savings.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24C4EB5-777D-B7F5-B384-3F61B268575C}"/>
              </a:ext>
            </a:extLst>
          </p:cNvPr>
          <p:cNvSpPr/>
          <p:nvPr/>
        </p:nvSpPr>
        <p:spPr>
          <a:xfrm>
            <a:off x="4886715" y="1277240"/>
            <a:ext cx="1033597" cy="2560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Columns containing data validations.</a:t>
            </a:r>
          </a:p>
        </p:txBody>
      </p: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7E37DAA0-EA20-9D91-5CD7-2C29E4BC5D4E}"/>
              </a:ext>
            </a:extLst>
          </p:cNvPr>
          <p:cNvCxnSpPr>
            <a:cxnSpLocks/>
            <a:stCxn id="142" idx="3"/>
          </p:cNvCxnSpPr>
          <p:nvPr/>
        </p:nvCxnSpPr>
        <p:spPr>
          <a:xfrm>
            <a:off x="5920312" y="1405267"/>
            <a:ext cx="621772" cy="289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Rectangle 162">
            <a:extLst>
              <a:ext uri="{FF2B5EF4-FFF2-40B4-BE49-F238E27FC236}">
                <a16:creationId xmlns:a16="http://schemas.microsoft.com/office/drawing/2014/main" id="{FB4DBC0B-BA8A-AF1A-48B7-C73ADB98B7FF}"/>
              </a:ext>
            </a:extLst>
          </p:cNvPr>
          <p:cNvSpPr/>
          <p:nvPr/>
        </p:nvSpPr>
        <p:spPr>
          <a:xfrm>
            <a:off x="5797208" y="423334"/>
            <a:ext cx="6185634" cy="2035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It is important to understand the format of the values in the blue boxes that should be applied consistently when populating the Benefit Profiles.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FA5F37-CAAE-76D3-31F9-619D440EBA23}"/>
              </a:ext>
            </a:extLst>
          </p:cNvPr>
          <p:cNvSpPr/>
          <p:nvPr/>
        </p:nvSpPr>
        <p:spPr>
          <a:xfrm>
            <a:off x="10793030" y="2258137"/>
            <a:ext cx="1328154" cy="8962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On this occasion, the HR MI/Planning Team has been selected on the basis that aggregated </a:t>
            </a:r>
            <a:r>
              <a:rPr lang="en-US" sz="800" dirty="0" err="1">
                <a:solidFill>
                  <a:schemeClr val="tx1"/>
                </a:solidFill>
              </a:rPr>
              <a:t>monetised</a:t>
            </a:r>
            <a:r>
              <a:rPr lang="en-US" sz="800" dirty="0">
                <a:solidFill>
                  <a:schemeClr val="tx1"/>
                </a:solidFill>
              </a:rPr>
              <a:t> time savings can inform strategic decisions for the </a:t>
            </a:r>
            <a:r>
              <a:rPr lang="en-US" sz="800" dirty="0" err="1">
                <a:solidFill>
                  <a:schemeClr val="tx1"/>
                </a:solidFill>
              </a:rPr>
              <a:t>organisation</a:t>
            </a:r>
            <a:r>
              <a:rPr lang="en-US" sz="800" dirty="0">
                <a:solidFill>
                  <a:schemeClr val="tx1"/>
                </a:solidFill>
              </a:rPr>
              <a:t>.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35B68C-C3D6-4B00-5523-432BE949BDC0}"/>
              </a:ext>
            </a:extLst>
          </p:cNvPr>
          <p:cNvCxnSpPr>
            <a:cxnSpLocks/>
          </p:cNvCxnSpPr>
          <p:nvPr/>
        </p:nvCxnSpPr>
        <p:spPr>
          <a:xfrm>
            <a:off x="10945298" y="3154276"/>
            <a:ext cx="0" cy="20421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A2288472-FD06-AE41-ED2F-D2FC3DD9D7CA}"/>
              </a:ext>
            </a:extLst>
          </p:cNvPr>
          <p:cNvSpPr/>
          <p:nvPr/>
        </p:nvSpPr>
        <p:spPr>
          <a:xfrm>
            <a:off x="9685401" y="769227"/>
            <a:ext cx="2215420" cy="5201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The 3 Benefit Profiles are having an impact on the whole workforce, this means ‘all’ of the Business Functions are impacted by the change/improved business process.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1C9E14E-EA32-9989-E16A-660C9B9DC751}"/>
              </a:ext>
            </a:extLst>
          </p:cNvPr>
          <p:cNvCxnSpPr>
            <a:cxnSpLocks/>
          </p:cNvCxnSpPr>
          <p:nvPr/>
        </p:nvCxnSpPr>
        <p:spPr>
          <a:xfrm>
            <a:off x="11684247" y="1289394"/>
            <a:ext cx="0" cy="69663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AA136D4-BBA8-25D4-6EDE-DAA0210B4243}"/>
              </a:ext>
            </a:extLst>
          </p:cNvPr>
          <p:cNvSpPr/>
          <p:nvPr/>
        </p:nvSpPr>
        <p:spPr>
          <a:xfrm>
            <a:off x="3846074" y="3107400"/>
            <a:ext cx="333564" cy="65261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890959A-F41A-BCF4-42D8-D1599B5D046C}"/>
              </a:ext>
            </a:extLst>
          </p:cNvPr>
          <p:cNvSpPr/>
          <p:nvPr/>
        </p:nvSpPr>
        <p:spPr>
          <a:xfrm>
            <a:off x="3433385" y="4912035"/>
            <a:ext cx="333564" cy="65261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BDD51CD-59B5-C9FF-1402-D0FF92E61119}"/>
              </a:ext>
            </a:extLst>
          </p:cNvPr>
          <p:cNvSpPr/>
          <p:nvPr/>
        </p:nvSpPr>
        <p:spPr>
          <a:xfrm>
            <a:off x="2856606" y="5996284"/>
            <a:ext cx="250612" cy="65261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2AFA207B-2204-4868-FFA1-028AE2E68C27}"/>
              </a:ext>
            </a:extLst>
          </p:cNvPr>
          <p:cNvSpPr/>
          <p:nvPr/>
        </p:nvSpPr>
        <p:spPr>
          <a:xfrm>
            <a:off x="4637420" y="3331088"/>
            <a:ext cx="333564" cy="65261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11D41A83-8498-7864-141A-6EBFB6DF4AFF}"/>
              </a:ext>
            </a:extLst>
          </p:cNvPr>
          <p:cNvSpPr/>
          <p:nvPr/>
        </p:nvSpPr>
        <p:spPr>
          <a:xfrm>
            <a:off x="4764259" y="2890112"/>
            <a:ext cx="1062225" cy="267748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Be careful, check the simplified format</a:t>
            </a: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F34B99A6-12B4-E75B-6BF4-46586D05EABA}"/>
              </a:ext>
            </a:extLst>
          </p:cNvPr>
          <p:cNvCxnSpPr>
            <a:cxnSpLocks/>
            <a:stCxn id="164" idx="2"/>
            <a:endCxn id="147" idx="3"/>
          </p:cNvCxnSpPr>
          <p:nvPr/>
        </p:nvCxnSpPr>
        <p:spPr>
          <a:xfrm flipH="1">
            <a:off x="4970984" y="3157860"/>
            <a:ext cx="324388" cy="2058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1970F78-6F4C-84F4-75F9-9713D3EF464C}"/>
              </a:ext>
            </a:extLst>
          </p:cNvPr>
          <p:cNvSpPr/>
          <p:nvPr/>
        </p:nvSpPr>
        <p:spPr>
          <a:xfrm>
            <a:off x="5838080" y="3331087"/>
            <a:ext cx="333564" cy="65261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40D4C631-2B2B-AB10-4666-0CA8F6B37885}"/>
              </a:ext>
            </a:extLst>
          </p:cNvPr>
          <p:cNvCxnSpPr>
            <a:cxnSpLocks/>
            <a:stCxn id="164" idx="2"/>
            <a:endCxn id="168" idx="1"/>
          </p:cNvCxnSpPr>
          <p:nvPr/>
        </p:nvCxnSpPr>
        <p:spPr>
          <a:xfrm>
            <a:off x="5295372" y="3157860"/>
            <a:ext cx="542708" cy="2058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Elbow Connector 172">
            <a:extLst>
              <a:ext uri="{FF2B5EF4-FFF2-40B4-BE49-F238E27FC236}">
                <a16:creationId xmlns:a16="http://schemas.microsoft.com/office/drawing/2014/main" id="{2231F754-00DA-53F8-C4F6-0E0B18C33EA9}"/>
              </a:ext>
            </a:extLst>
          </p:cNvPr>
          <p:cNvCxnSpPr>
            <a:stCxn id="122" idx="2"/>
            <a:endCxn id="147" idx="2"/>
          </p:cNvCxnSpPr>
          <p:nvPr/>
        </p:nvCxnSpPr>
        <p:spPr>
          <a:xfrm rot="5400000" flipH="1" flipV="1">
            <a:off x="3411710" y="3584805"/>
            <a:ext cx="1580947" cy="1204035"/>
          </a:xfrm>
          <a:prstGeom prst="bentConnector3">
            <a:avLst>
              <a:gd name="adj1" fmla="val -2892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Elbow Connector 175">
            <a:extLst>
              <a:ext uri="{FF2B5EF4-FFF2-40B4-BE49-F238E27FC236}">
                <a16:creationId xmlns:a16="http://schemas.microsoft.com/office/drawing/2014/main" id="{6DEBAA1D-DF20-3EFA-950D-FCC4F9C1F744}"/>
              </a:ext>
            </a:extLst>
          </p:cNvPr>
          <p:cNvCxnSpPr>
            <a:cxnSpLocks/>
            <a:stCxn id="122" idx="2"/>
            <a:endCxn id="168" idx="2"/>
          </p:cNvCxnSpPr>
          <p:nvPr/>
        </p:nvCxnSpPr>
        <p:spPr>
          <a:xfrm rot="5400000" flipH="1" flipV="1">
            <a:off x="4012040" y="2984474"/>
            <a:ext cx="1580948" cy="2404695"/>
          </a:xfrm>
          <a:prstGeom prst="bentConnector3">
            <a:avLst>
              <a:gd name="adj1" fmla="val -3337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4010F6F-8255-B527-BB13-0DF322689FF2}"/>
              </a:ext>
            </a:extLst>
          </p:cNvPr>
          <p:cNvSpPr/>
          <p:nvPr/>
        </p:nvSpPr>
        <p:spPr>
          <a:xfrm>
            <a:off x="2571239" y="1952659"/>
            <a:ext cx="450486" cy="77556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7DD307-FC2F-3F86-AA62-72D75DB0783D}"/>
              </a:ext>
            </a:extLst>
          </p:cNvPr>
          <p:cNvSpPr/>
          <p:nvPr/>
        </p:nvSpPr>
        <p:spPr>
          <a:xfrm>
            <a:off x="2586943" y="4074799"/>
            <a:ext cx="191050" cy="77556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790688-71D8-0ED1-B70F-C92F5344AC08}"/>
              </a:ext>
            </a:extLst>
          </p:cNvPr>
          <p:cNvSpPr/>
          <p:nvPr/>
        </p:nvSpPr>
        <p:spPr>
          <a:xfrm>
            <a:off x="2577675" y="2708836"/>
            <a:ext cx="191050" cy="77556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28B2F7-70B5-7EE1-6F43-F30407A38DB5}"/>
              </a:ext>
            </a:extLst>
          </p:cNvPr>
          <p:cNvSpPr/>
          <p:nvPr/>
        </p:nvSpPr>
        <p:spPr>
          <a:xfrm>
            <a:off x="2574178" y="3318383"/>
            <a:ext cx="450486" cy="77556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85469F-983D-FC88-2D85-E1B3CBFA07BB}"/>
              </a:ext>
            </a:extLst>
          </p:cNvPr>
          <p:cNvSpPr/>
          <p:nvPr/>
        </p:nvSpPr>
        <p:spPr>
          <a:xfrm>
            <a:off x="2574256" y="5052252"/>
            <a:ext cx="450486" cy="77556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EA24AA-BB23-4318-6502-A534FAE0A9CE}"/>
              </a:ext>
            </a:extLst>
          </p:cNvPr>
          <p:cNvSpPr/>
          <p:nvPr/>
        </p:nvSpPr>
        <p:spPr>
          <a:xfrm>
            <a:off x="2577458" y="5808028"/>
            <a:ext cx="191050" cy="77556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B339AD63-9101-95D9-073C-B4B3226C6CD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38</a:t>
            </a:r>
          </a:p>
        </p:txBody>
      </p:sp>
    </p:spTree>
    <p:extLst>
      <p:ext uri="{BB962C8B-B14F-4D97-AF65-F5344CB8AC3E}">
        <p14:creationId xmlns:p14="http://schemas.microsoft.com/office/powerpoint/2010/main" val="863720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329</Words>
  <Application>Microsoft Macintosh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35</cp:revision>
  <dcterms:created xsi:type="dcterms:W3CDTF">2018-11-18T20:12:59Z</dcterms:created>
  <dcterms:modified xsi:type="dcterms:W3CDTF">2023-12-07T20:36:55Z</dcterms:modified>
</cp:coreProperties>
</file>