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2A33A-C15F-ED42-87DF-C7E8D9ED62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DE45ABDD-610F-68E4-BD8D-186355541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465" y="377398"/>
            <a:ext cx="8746408" cy="591590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54C76E0-A34A-F85A-A6A0-81BBCB245CBC}"/>
              </a:ext>
            </a:extLst>
          </p:cNvPr>
          <p:cNvSpPr txBox="1"/>
          <p:nvPr/>
        </p:nvSpPr>
        <p:spPr>
          <a:xfrm>
            <a:off x="2579138" y="1994856"/>
            <a:ext cx="1736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 x (time efficiencies)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412B78-1B20-2266-E355-74CFE6B0F445}"/>
              </a:ext>
            </a:extLst>
          </p:cNvPr>
          <p:cNvSpPr txBox="1"/>
          <p:nvPr/>
        </p:nvSpPr>
        <p:spPr>
          <a:xfrm>
            <a:off x="2579138" y="3776078"/>
            <a:ext cx="1736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 x (monetized time)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005485-18F4-D9BB-8520-1538CC3DC788}"/>
              </a:ext>
            </a:extLst>
          </p:cNvPr>
          <p:cNvSpPr txBox="1"/>
          <p:nvPr/>
        </p:nvSpPr>
        <p:spPr>
          <a:xfrm>
            <a:off x="2579138" y="5451544"/>
            <a:ext cx="1736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 x (FTE efficiencies)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EEFF7B-E42B-C872-AA16-1AE04E45B20E}"/>
              </a:ext>
            </a:extLst>
          </p:cNvPr>
          <p:cNvCxnSpPr/>
          <p:nvPr/>
        </p:nvCxnSpPr>
        <p:spPr>
          <a:xfrm>
            <a:off x="902958" y="2906225"/>
            <a:ext cx="98128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C16FFE-7129-3BF6-78F0-51F1754BE6D4}"/>
              </a:ext>
            </a:extLst>
          </p:cNvPr>
          <p:cNvCxnSpPr/>
          <p:nvPr/>
        </p:nvCxnSpPr>
        <p:spPr>
          <a:xfrm>
            <a:off x="902956" y="4986453"/>
            <a:ext cx="98128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23">
            <a:extLst>
              <a:ext uri="{FF2B5EF4-FFF2-40B4-BE49-F238E27FC236}">
                <a16:creationId xmlns:a16="http://schemas.microsoft.com/office/drawing/2014/main" id="{208D034F-1439-6F71-EBB0-BDD2406C8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43060"/>
              </p:ext>
            </p:extLst>
          </p:nvPr>
        </p:nvGraphicFramePr>
        <p:xfrm>
          <a:off x="10138232" y="2972985"/>
          <a:ext cx="1896891" cy="167534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32297">
                  <a:extLst>
                    <a:ext uri="{9D8B030D-6E8A-4147-A177-3AD203B41FA5}">
                      <a16:colId xmlns:a16="http://schemas.microsoft.com/office/drawing/2014/main" val="2996892218"/>
                    </a:ext>
                  </a:extLst>
                </a:gridCol>
                <a:gridCol w="632297">
                  <a:extLst>
                    <a:ext uri="{9D8B030D-6E8A-4147-A177-3AD203B41FA5}">
                      <a16:colId xmlns:a16="http://schemas.microsoft.com/office/drawing/2014/main" val="62794636"/>
                    </a:ext>
                  </a:extLst>
                </a:gridCol>
                <a:gridCol w="632297">
                  <a:extLst>
                    <a:ext uri="{9D8B030D-6E8A-4147-A177-3AD203B41FA5}">
                      <a16:colId xmlns:a16="http://schemas.microsoft.com/office/drawing/2014/main" val="2814024742"/>
                    </a:ext>
                  </a:extLst>
                </a:gridCol>
              </a:tblGrid>
              <a:tr h="18614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BRRD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Last Review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Next Review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514330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r>
                        <a:rPr lang="en-US" sz="600" dirty="0"/>
                        <a:t>31/03/2023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78046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31/03/2024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016427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31/03/2025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89982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31/03/2026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472696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31/03/2027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076689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31/03/2028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05781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31/03/2029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524170"/>
                  </a:ext>
                </a:extLst>
              </a:tr>
              <a:tr h="186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31/03/2030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12/09/2022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20/03/2023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25383"/>
                  </a:ext>
                </a:extLst>
              </a:tr>
            </a:tbl>
          </a:graphicData>
        </a:graphic>
      </p:graphicFrame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0C8960-0B1E-F87A-2115-231749E0D785}"/>
              </a:ext>
            </a:extLst>
          </p:cNvPr>
          <p:cNvCxnSpPr>
            <a:cxnSpLocks/>
            <a:stCxn id="66" idx="3"/>
            <a:endCxn id="16" idx="1"/>
          </p:cNvCxnSpPr>
          <p:nvPr/>
        </p:nvCxnSpPr>
        <p:spPr>
          <a:xfrm>
            <a:off x="9873051" y="2133867"/>
            <a:ext cx="265181" cy="167678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53B6DB5-6EDE-23BD-072B-2950247E36C0}"/>
              </a:ext>
            </a:extLst>
          </p:cNvPr>
          <p:cNvCxnSpPr>
            <a:cxnSpLocks/>
            <a:stCxn id="67" idx="3"/>
            <a:endCxn id="16" idx="1"/>
          </p:cNvCxnSpPr>
          <p:nvPr/>
        </p:nvCxnSpPr>
        <p:spPr>
          <a:xfrm flipV="1">
            <a:off x="9870703" y="3810655"/>
            <a:ext cx="267529" cy="142641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F027B0D-40D2-AAA2-3D04-639588F966CF}"/>
              </a:ext>
            </a:extLst>
          </p:cNvPr>
          <p:cNvCxnSpPr>
            <a:cxnSpLocks/>
            <a:stCxn id="68" idx="3"/>
            <a:endCxn id="16" idx="1"/>
          </p:cNvCxnSpPr>
          <p:nvPr/>
        </p:nvCxnSpPr>
        <p:spPr>
          <a:xfrm flipV="1">
            <a:off x="9868355" y="3810655"/>
            <a:ext cx="269877" cy="1835456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CA4D97A-DC2D-DE43-99EC-89160834F7C9}"/>
              </a:ext>
            </a:extLst>
          </p:cNvPr>
          <p:cNvCxnSpPr>
            <a:cxnSpLocks/>
          </p:cNvCxnSpPr>
          <p:nvPr/>
        </p:nvCxnSpPr>
        <p:spPr>
          <a:xfrm>
            <a:off x="11231885" y="2474043"/>
            <a:ext cx="0" cy="4234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59E60E5-E288-EA00-40A1-2CEFD7C8FDF5}"/>
              </a:ext>
            </a:extLst>
          </p:cNvPr>
          <p:cNvSpPr txBox="1"/>
          <p:nvPr/>
        </p:nvSpPr>
        <p:spPr>
          <a:xfrm>
            <a:off x="10636587" y="1822829"/>
            <a:ext cx="118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Each of the 8 Benefit Profiles milestones, in the 3 colored groups, should look like this.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E299C70-EF5D-D397-B790-8DD65596DAFB}"/>
              </a:ext>
            </a:extLst>
          </p:cNvPr>
          <p:cNvSpPr txBox="1"/>
          <p:nvPr/>
        </p:nvSpPr>
        <p:spPr>
          <a:xfrm>
            <a:off x="77881" y="1606045"/>
            <a:ext cx="13044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/>
              <a:t>Each of the 8 Benefit Profiles ID Numbers should look like this:</a:t>
            </a:r>
          </a:p>
          <a:p>
            <a:pPr algn="ctr"/>
            <a:endParaRPr lang="en-US" sz="600" dirty="0"/>
          </a:p>
          <a:p>
            <a:pPr algn="ctr"/>
            <a:r>
              <a:rPr lang="en-US" sz="600" dirty="0"/>
              <a:t>Initiative Name/Time Sheets/01a</a:t>
            </a:r>
          </a:p>
          <a:p>
            <a:pPr algn="ctr"/>
            <a:r>
              <a:rPr lang="en-US" sz="600" dirty="0"/>
              <a:t>Initiative Name/Time Sheets/01b</a:t>
            </a:r>
          </a:p>
          <a:p>
            <a:pPr algn="ctr"/>
            <a:r>
              <a:rPr lang="en-US" sz="600" dirty="0"/>
              <a:t>Initiative Name/Time Sheets/01c</a:t>
            </a:r>
          </a:p>
          <a:p>
            <a:pPr algn="ctr"/>
            <a:r>
              <a:rPr lang="en-US" sz="600" dirty="0"/>
              <a:t>Initiative Name/Time Sheets/01d</a:t>
            </a:r>
          </a:p>
          <a:p>
            <a:pPr algn="ctr"/>
            <a:r>
              <a:rPr lang="en-US" sz="600" dirty="0"/>
              <a:t>Initiative Name/Time Sheets/01e</a:t>
            </a:r>
          </a:p>
          <a:p>
            <a:pPr algn="ctr"/>
            <a:r>
              <a:rPr lang="en-US" sz="600" dirty="0"/>
              <a:t>Initiative Name/Time Sheets/01f</a:t>
            </a:r>
          </a:p>
          <a:p>
            <a:pPr algn="ctr"/>
            <a:r>
              <a:rPr lang="en-US" sz="600" dirty="0"/>
              <a:t>Initiative Name/Time Sheets/01g</a:t>
            </a:r>
          </a:p>
          <a:p>
            <a:pPr algn="ctr"/>
            <a:r>
              <a:rPr lang="en-US" sz="600" dirty="0"/>
              <a:t>Initiative Name/Time Sheets/01h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E2804F0-C7B8-7EFC-FD1F-4DC55F182DD8}"/>
              </a:ext>
            </a:extLst>
          </p:cNvPr>
          <p:cNvSpPr txBox="1"/>
          <p:nvPr/>
        </p:nvSpPr>
        <p:spPr>
          <a:xfrm>
            <a:off x="77874" y="3396968"/>
            <a:ext cx="13044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/>
              <a:t>Each of the 8 Benefit Profiles ID Numbers should look like this:</a:t>
            </a:r>
          </a:p>
          <a:p>
            <a:pPr algn="ctr"/>
            <a:endParaRPr lang="en-US" sz="600" dirty="0"/>
          </a:p>
          <a:p>
            <a:pPr algn="ctr"/>
            <a:r>
              <a:rPr lang="en-US" sz="600" dirty="0"/>
              <a:t>Initiative Name/Time Sheets/02a</a:t>
            </a:r>
          </a:p>
          <a:p>
            <a:pPr algn="ctr"/>
            <a:r>
              <a:rPr lang="en-US" sz="600" dirty="0"/>
              <a:t>Initiative Name/Time Sheets/02b</a:t>
            </a:r>
          </a:p>
          <a:p>
            <a:pPr algn="ctr"/>
            <a:r>
              <a:rPr lang="en-US" sz="600" dirty="0"/>
              <a:t>Initiative Name/Time Sheets/02c</a:t>
            </a:r>
          </a:p>
          <a:p>
            <a:pPr algn="ctr"/>
            <a:r>
              <a:rPr lang="en-US" sz="600" dirty="0"/>
              <a:t>Initiative Name/Time Sheets/02d</a:t>
            </a:r>
          </a:p>
          <a:p>
            <a:pPr algn="ctr"/>
            <a:r>
              <a:rPr lang="en-US" sz="600" dirty="0"/>
              <a:t>Initiative Name/Time Sheets/02e</a:t>
            </a:r>
          </a:p>
          <a:p>
            <a:pPr algn="ctr"/>
            <a:r>
              <a:rPr lang="en-US" sz="600" dirty="0"/>
              <a:t>Initiative Name/Time Sheets/02f</a:t>
            </a:r>
          </a:p>
          <a:p>
            <a:pPr algn="ctr"/>
            <a:r>
              <a:rPr lang="en-US" sz="600" dirty="0"/>
              <a:t>Initiative Name/Time Sheets/02g</a:t>
            </a:r>
          </a:p>
          <a:p>
            <a:pPr algn="ctr"/>
            <a:r>
              <a:rPr lang="en-US" sz="600" dirty="0"/>
              <a:t>Initiative Name/Time Sheets/02h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E320A4-D5BB-C785-BF03-57813799C370}"/>
              </a:ext>
            </a:extLst>
          </p:cNvPr>
          <p:cNvSpPr txBox="1"/>
          <p:nvPr/>
        </p:nvSpPr>
        <p:spPr>
          <a:xfrm>
            <a:off x="79028" y="5099371"/>
            <a:ext cx="13044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/>
              <a:t>Each of the 8 Benefit Profiles ID Numbers should look like this:</a:t>
            </a:r>
          </a:p>
          <a:p>
            <a:pPr algn="ctr"/>
            <a:endParaRPr lang="en-US" sz="600" dirty="0"/>
          </a:p>
          <a:p>
            <a:pPr algn="ctr"/>
            <a:r>
              <a:rPr lang="en-US" sz="600" dirty="0"/>
              <a:t>Initiative Name/Time Sheets/03a</a:t>
            </a:r>
          </a:p>
          <a:p>
            <a:pPr algn="ctr"/>
            <a:r>
              <a:rPr lang="en-US" sz="600" dirty="0"/>
              <a:t>Initiative Name/Time Sheets/03b</a:t>
            </a:r>
          </a:p>
          <a:p>
            <a:pPr algn="ctr"/>
            <a:r>
              <a:rPr lang="en-US" sz="600" dirty="0"/>
              <a:t>Initiative Name/Time Sheets/03c</a:t>
            </a:r>
          </a:p>
          <a:p>
            <a:pPr algn="ctr"/>
            <a:r>
              <a:rPr lang="en-US" sz="600" dirty="0"/>
              <a:t>Initiative Name/Time Sheets/03d</a:t>
            </a:r>
          </a:p>
          <a:p>
            <a:pPr algn="ctr"/>
            <a:r>
              <a:rPr lang="en-US" sz="600" dirty="0"/>
              <a:t>Initiative Name/Time Sheets/03e</a:t>
            </a:r>
          </a:p>
          <a:p>
            <a:pPr algn="ctr"/>
            <a:r>
              <a:rPr lang="en-US" sz="600" dirty="0"/>
              <a:t>Initiative Name/Time Sheets/03f</a:t>
            </a:r>
          </a:p>
          <a:p>
            <a:pPr algn="ctr"/>
            <a:r>
              <a:rPr lang="en-US" sz="600" dirty="0"/>
              <a:t>Initiative Name/Time Sheets/03g</a:t>
            </a:r>
          </a:p>
          <a:p>
            <a:pPr algn="ctr"/>
            <a:r>
              <a:rPr lang="en-US" sz="600" dirty="0"/>
              <a:t>Initiative Name/Time Sheets/03h</a:t>
            </a:r>
          </a:p>
        </p:txBody>
      </p:sp>
      <p:graphicFrame>
        <p:nvGraphicFramePr>
          <p:cNvPr id="56" name="Table 23">
            <a:extLst>
              <a:ext uri="{FF2B5EF4-FFF2-40B4-BE49-F238E27FC236}">
                <a16:creationId xmlns:a16="http://schemas.microsoft.com/office/drawing/2014/main" id="{D5BFC7FE-C7B2-9CCA-2133-595C1EF99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779475"/>
              </p:ext>
            </p:extLst>
          </p:nvPr>
        </p:nvGraphicFramePr>
        <p:xfrm>
          <a:off x="5659116" y="1131943"/>
          <a:ext cx="1685709" cy="1645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61903">
                  <a:extLst>
                    <a:ext uri="{9D8B030D-6E8A-4147-A177-3AD203B41FA5}">
                      <a16:colId xmlns:a16="http://schemas.microsoft.com/office/drawing/2014/main" val="2996892218"/>
                    </a:ext>
                  </a:extLst>
                </a:gridCol>
                <a:gridCol w="561903">
                  <a:extLst>
                    <a:ext uri="{9D8B030D-6E8A-4147-A177-3AD203B41FA5}">
                      <a16:colId xmlns:a16="http://schemas.microsoft.com/office/drawing/2014/main" val="62794636"/>
                    </a:ext>
                  </a:extLst>
                </a:gridCol>
                <a:gridCol w="561903">
                  <a:extLst>
                    <a:ext uri="{9D8B030D-6E8A-4147-A177-3AD203B41FA5}">
                      <a16:colId xmlns:a16="http://schemas.microsoft.com/office/drawing/2014/main" val="2814024742"/>
                    </a:ext>
                  </a:extLst>
                </a:gridCol>
              </a:tblGrid>
              <a:tr h="170501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Baseline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Target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Benefit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514330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715.469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715.493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78046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016427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89982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472696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076689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05781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524170"/>
                  </a:ext>
                </a:extLst>
              </a:tr>
              <a:tr h="170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2,146.408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25383"/>
                  </a:ext>
                </a:extLst>
              </a:tr>
            </a:tbl>
          </a:graphicData>
        </a:graphic>
      </p:graphicFrame>
      <p:graphicFrame>
        <p:nvGraphicFramePr>
          <p:cNvPr id="57" name="Table 23">
            <a:extLst>
              <a:ext uri="{FF2B5EF4-FFF2-40B4-BE49-F238E27FC236}">
                <a16:creationId xmlns:a16="http://schemas.microsoft.com/office/drawing/2014/main" id="{9089105D-C044-EBF8-36A4-2D6586294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369041"/>
              </p:ext>
            </p:extLst>
          </p:nvPr>
        </p:nvGraphicFramePr>
        <p:xfrm>
          <a:off x="5523366" y="3066101"/>
          <a:ext cx="1737054" cy="1645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79018">
                  <a:extLst>
                    <a:ext uri="{9D8B030D-6E8A-4147-A177-3AD203B41FA5}">
                      <a16:colId xmlns:a16="http://schemas.microsoft.com/office/drawing/2014/main" val="2996892218"/>
                    </a:ext>
                  </a:extLst>
                </a:gridCol>
                <a:gridCol w="579018">
                  <a:extLst>
                    <a:ext uri="{9D8B030D-6E8A-4147-A177-3AD203B41FA5}">
                      <a16:colId xmlns:a16="http://schemas.microsoft.com/office/drawing/2014/main" val="62794636"/>
                    </a:ext>
                  </a:extLst>
                </a:gridCol>
                <a:gridCol w="579018">
                  <a:extLst>
                    <a:ext uri="{9D8B030D-6E8A-4147-A177-3AD203B41FA5}">
                      <a16:colId xmlns:a16="http://schemas.microsoft.com/office/drawing/2014/main" val="2814024742"/>
                    </a:ext>
                  </a:extLst>
                </a:gridCol>
              </a:tblGrid>
              <a:tr h="171386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Baseline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Target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Benefit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514330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£161.467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£161.467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78046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016427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89982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472696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076689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05781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524170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£484.403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25383"/>
                  </a:ext>
                </a:extLst>
              </a:tr>
            </a:tbl>
          </a:graphicData>
        </a:graphic>
      </p:graphicFrame>
      <p:graphicFrame>
        <p:nvGraphicFramePr>
          <p:cNvPr id="58" name="Table 23">
            <a:extLst>
              <a:ext uri="{FF2B5EF4-FFF2-40B4-BE49-F238E27FC236}">
                <a16:creationId xmlns:a16="http://schemas.microsoft.com/office/drawing/2014/main" id="{EAE07588-A171-AAD1-EAFC-E1CC92A88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431192"/>
              </p:ext>
            </p:extLst>
          </p:nvPr>
        </p:nvGraphicFramePr>
        <p:xfrm>
          <a:off x="5360334" y="4835413"/>
          <a:ext cx="1577229" cy="1645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25743">
                  <a:extLst>
                    <a:ext uri="{9D8B030D-6E8A-4147-A177-3AD203B41FA5}">
                      <a16:colId xmlns:a16="http://schemas.microsoft.com/office/drawing/2014/main" val="2996892218"/>
                    </a:ext>
                  </a:extLst>
                </a:gridCol>
                <a:gridCol w="525743">
                  <a:extLst>
                    <a:ext uri="{9D8B030D-6E8A-4147-A177-3AD203B41FA5}">
                      <a16:colId xmlns:a16="http://schemas.microsoft.com/office/drawing/2014/main" val="62794636"/>
                    </a:ext>
                  </a:extLst>
                </a:gridCol>
                <a:gridCol w="525743">
                  <a:extLst>
                    <a:ext uri="{9D8B030D-6E8A-4147-A177-3AD203B41FA5}">
                      <a16:colId xmlns:a16="http://schemas.microsoft.com/office/drawing/2014/main" val="2814024742"/>
                    </a:ext>
                  </a:extLst>
                </a:gridCol>
              </a:tblGrid>
              <a:tr h="171386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Baseline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Target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ysClr val="windowText" lastClr="000000"/>
                          </a:solidFill>
                        </a:rPr>
                        <a:t>Benefit</a:t>
                      </a:r>
                      <a:endParaRPr lang="en-US" sz="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514330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3.222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3.222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78046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016427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89982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472696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076689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05781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524170"/>
                  </a:ext>
                </a:extLst>
              </a:tr>
              <a:tr h="1713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  <a:endPara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9.668</a:t>
                      </a:r>
                      <a:endParaRPr kumimoji="0" 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25383"/>
                  </a:ext>
                </a:extLst>
              </a:tr>
            </a:tbl>
          </a:graphicData>
        </a:graphic>
      </p:graphicFrame>
      <p:sp>
        <p:nvSpPr>
          <p:cNvPr id="72" name="Heptagon 71">
            <a:extLst>
              <a:ext uri="{FF2B5EF4-FFF2-40B4-BE49-F238E27FC236}">
                <a16:creationId xmlns:a16="http://schemas.microsoft.com/office/drawing/2014/main" id="{20F1CD84-FEB6-BD72-30A3-AD48B8978D84}"/>
              </a:ext>
            </a:extLst>
          </p:cNvPr>
          <p:cNvSpPr/>
          <p:nvPr/>
        </p:nvSpPr>
        <p:spPr>
          <a:xfrm>
            <a:off x="544530" y="1183795"/>
            <a:ext cx="325471" cy="323134"/>
          </a:xfrm>
          <a:prstGeom prst="heptagon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3" name="Heptagon 72">
            <a:extLst>
              <a:ext uri="{FF2B5EF4-FFF2-40B4-BE49-F238E27FC236}">
                <a16:creationId xmlns:a16="http://schemas.microsoft.com/office/drawing/2014/main" id="{4CA0D571-6B7A-5512-A24C-2C7F98A985AB}"/>
              </a:ext>
            </a:extLst>
          </p:cNvPr>
          <p:cNvSpPr/>
          <p:nvPr/>
        </p:nvSpPr>
        <p:spPr>
          <a:xfrm>
            <a:off x="6317506" y="556652"/>
            <a:ext cx="325471" cy="323134"/>
          </a:xfrm>
          <a:prstGeom prst="heptagon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4" name="Heptagon 73">
            <a:extLst>
              <a:ext uri="{FF2B5EF4-FFF2-40B4-BE49-F238E27FC236}">
                <a16:creationId xmlns:a16="http://schemas.microsoft.com/office/drawing/2014/main" id="{30D0E607-AB78-8E87-DF23-712269FCC90A}"/>
              </a:ext>
            </a:extLst>
          </p:cNvPr>
          <p:cNvSpPr/>
          <p:nvPr/>
        </p:nvSpPr>
        <p:spPr>
          <a:xfrm>
            <a:off x="11012878" y="1470388"/>
            <a:ext cx="325471" cy="323134"/>
          </a:xfrm>
          <a:prstGeom prst="heptagon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7B80848-14D5-A694-00FB-8B66ACB59356}"/>
              </a:ext>
            </a:extLst>
          </p:cNvPr>
          <p:cNvSpPr txBox="1"/>
          <p:nvPr/>
        </p:nvSpPr>
        <p:spPr>
          <a:xfrm>
            <a:off x="4453525" y="689569"/>
            <a:ext cx="1693172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/>
              <a:t>This value represents 4 months (Dec 22 – Mar 23 incl).  See explanation 5.6.5 and 5.6.6.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C41E62F-3CC1-F8F1-D513-8F82E4B90972}"/>
              </a:ext>
            </a:extLst>
          </p:cNvPr>
          <p:cNvSpPr txBox="1"/>
          <p:nvPr/>
        </p:nvSpPr>
        <p:spPr>
          <a:xfrm>
            <a:off x="7487003" y="1812336"/>
            <a:ext cx="1578379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600" dirty="0"/>
              <a:t>These values represent 12-month periods starting (Apr 23–Mar 24; Apr 24–Mar 25 and so on until and incl. Apr 29–Mar 30).   See explanation 5.6.5 and 5.6.6.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9723965-9E38-71D8-2283-BBC27827041E}"/>
              </a:ext>
            </a:extLst>
          </p:cNvPr>
          <p:cNvCxnSpPr>
            <a:cxnSpLocks/>
          </p:cNvCxnSpPr>
          <p:nvPr/>
        </p:nvCxnSpPr>
        <p:spPr>
          <a:xfrm>
            <a:off x="5957162" y="962164"/>
            <a:ext cx="0" cy="3983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1CFAA5A-F701-6ABC-DC0A-1C6AC8ABDCD1}"/>
              </a:ext>
            </a:extLst>
          </p:cNvPr>
          <p:cNvCxnSpPr>
            <a:cxnSpLocks/>
          </p:cNvCxnSpPr>
          <p:nvPr/>
        </p:nvCxnSpPr>
        <p:spPr>
          <a:xfrm flipH="1">
            <a:off x="6175960" y="2050203"/>
            <a:ext cx="13110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85BB7F-0931-D1AC-380E-814F0FA370F8}"/>
              </a:ext>
            </a:extLst>
          </p:cNvPr>
          <p:cNvCxnSpPr>
            <a:cxnSpLocks/>
          </p:cNvCxnSpPr>
          <p:nvPr/>
        </p:nvCxnSpPr>
        <p:spPr>
          <a:xfrm flipV="1">
            <a:off x="11033980" y="4683288"/>
            <a:ext cx="0" cy="5251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80F1CD0-5FF8-59DF-9F32-C0CFC7B3ECFA}"/>
              </a:ext>
            </a:extLst>
          </p:cNvPr>
          <p:cNvSpPr txBox="1"/>
          <p:nvPr/>
        </p:nvSpPr>
        <p:spPr>
          <a:xfrm>
            <a:off x="10491746" y="5209614"/>
            <a:ext cx="80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Date profile(s) agreed or last reviewed.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44A97CB-CCA5-8043-9149-773297F7D9BB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11722429" y="4736497"/>
            <a:ext cx="0" cy="2187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B9BAA96-38EC-DDF0-6923-CFCACCA7ABE2}"/>
              </a:ext>
            </a:extLst>
          </p:cNvPr>
          <p:cNvSpPr txBox="1"/>
          <p:nvPr/>
        </p:nvSpPr>
        <p:spPr>
          <a:xfrm>
            <a:off x="11340634" y="4955217"/>
            <a:ext cx="7635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The review dates are before the next BRRD (i.e. 8 birds with 1 stone).</a:t>
            </a:r>
          </a:p>
          <a:p>
            <a:pPr algn="ctr"/>
            <a:endParaRPr lang="en-US" sz="800" dirty="0"/>
          </a:p>
          <a:p>
            <a:pPr algn="ctr"/>
            <a:r>
              <a:rPr lang="en-US" sz="800" dirty="0"/>
              <a:t>Be sensible – do not review too frequently.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D0A26B-9FB4-7117-CDC7-D924721CC0A3}"/>
              </a:ext>
            </a:extLst>
          </p:cNvPr>
          <p:cNvSpPr txBox="1"/>
          <p:nvPr/>
        </p:nvSpPr>
        <p:spPr>
          <a:xfrm>
            <a:off x="2786956" y="1514314"/>
            <a:ext cx="1578379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/>
              <a:t>The Baseline, Target and Benefit columns F, G and H, should have the same values in the 3 tables provided on the right.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284E3BC-36D5-1298-B6CA-AADD54758761}"/>
              </a:ext>
            </a:extLst>
          </p:cNvPr>
          <p:cNvSpPr/>
          <p:nvPr/>
        </p:nvSpPr>
        <p:spPr>
          <a:xfrm>
            <a:off x="1675335" y="1411662"/>
            <a:ext cx="185980" cy="1453802"/>
          </a:xfrm>
          <a:prstGeom prst="rect">
            <a:avLst/>
          </a:prstGeom>
          <a:noFill/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9D8C2D1-AA33-72FF-FC4B-387CE5A6E4DE}"/>
              </a:ext>
            </a:extLst>
          </p:cNvPr>
          <p:cNvSpPr/>
          <p:nvPr/>
        </p:nvSpPr>
        <p:spPr>
          <a:xfrm>
            <a:off x="1672987" y="2990487"/>
            <a:ext cx="185980" cy="1935010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B88A6F-DF91-0C6E-7E63-C80323A98DEB}"/>
              </a:ext>
            </a:extLst>
          </p:cNvPr>
          <p:cNvSpPr/>
          <p:nvPr/>
        </p:nvSpPr>
        <p:spPr>
          <a:xfrm>
            <a:off x="1670639" y="5050062"/>
            <a:ext cx="185980" cy="1201489"/>
          </a:xfrm>
          <a:prstGeom prst="rect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E324968-DE8D-2E1F-2A30-0349211E0F05}"/>
              </a:ext>
            </a:extLst>
          </p:cNvPr>
          <p:cNvCxnSpPr>
            <a:cxnSpLocks/>
          </p:cNvCxnSpPr>
          <p:nvPr/>
        </p:nvCxnSpPr>
        <p:spPr>
          <a:xfrm>
            <a:off x="1346815" y="2145859"/>
            <a:ext cx="268931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5927498-4E17-D934-E41A-1CC279509114}"/>
              </a:ext>
            </a:extLst>
          </p:cNvPr>
          <p:cNvCxnSpPr>
            <a:cxnSpLocks/>
          </p:cNvCxnSpPr>
          <p:nvPr/>
        </p:nvCxnSpPr>
        <p:spPr>
          <a:xfrm>
            <a:off x="1346815" y="3959319"/>
            <a:ext cx="258361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01E99F6-668D-31AC-59FB-0140E75C7EE8}"/>
              </a:ext>
            </a:extLst>
          </p:cNvPr>
          <p:cNvCxnSpPr>
            <a:cxnSpLocks/>
          </p:cNvCxnSpPr>
          <p:nvPr/>
        </p:nvCxnSpPr>
        <p:spPr>
          <a:xfrm>
            <a:off x="1346815" y="5645855"/>
            <a:ext cx="256984" cy="6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21DC6997-D9B8-FDCB-E85D-C48FB124A4B1}"/>
              </a:ext>
            </a:extLst>
          </p:cNvPr>
          <p:cNvSpPr/>
          <p:nvPr/>
        </p:nvSpPr>
        <p:spPr>
          <a:xfrm>
            <a:off x="4549670" y="1409314"/>
            <a:ext cx="642055" cy="1453802"/>
          </a:xfrm>
          <a:prstGeom prst="rect">
            <a:avLst/>
          </a:prstGeom>
          <a:noFill/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B0E27F1-369D-C421-11F3-B406395FCC83}"/>
              </a:ext>
            </a:extLst>
          </p:cNvPr>
          <p:cNvSpPr/>
          <p:nvPr/>
        </p:nvSpPr>
        <p:spPr>
          <a:xfrm>
            <a:off x="4547322" y="2988139"/>
            <a:ext cx="642055" cy="1935010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B940CC9-4E84-B8C0-59F5-9D83B96D1B0A}"/>
              </a:ext>
            </a:extLst>
          </p:cNvPr>
          <p:cNvSpPr/>
          <p:nvPr/>
        </p:nvSpPr>
        <p:spPr>
          <a:xfrm>
            <a:off x="4544974" y="5047714"/>
            <a:ext cx="642055" cy="1201489"/>
          </a:xfrm>
          <a:prstGeom prst="rect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C7700BD-DC3D-B5D0-F05A-6B2028EC4BFB}"/>
              </a:ext>
            </a:extLst>
          </p:cNvPr>
          <p:cNvCxnSpPr>
            <a:cxnSpLocks/>
          </p:cNvCxnSpPr>
          <p:nvPr/>
        </p:nvCxnSpPr>
        <p:spPr>
          <a:xfrm>
            <a:off x="5193712" y="2066137"/>
            <a:ext cx="524071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75CA9DF-0042-59B3-551C-6B863B1AF23A}"/>
              </a:ext>
            </a:extLst>
          </p:cNvPr>
          <p:cNvCxnSpPr>
            <a:cxnSpLocks/>
          </p:cNvCxnSpPr>
          <p:nvPr/>
        </p:nvCxnSpPr>
        <p:spPr>
          <a:xfrm>
            <a:off x="5177581" y="3837393"/>
            <a:ext cx="416281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89DB47C-B769-3270-9490-0915A0BD0312}"/>
              </a:ext>
            </a:extLst>
          </p:cNvPr>
          <p:cNvCxnSpPr>
            <a:cxnSpLocks/>
          </p:cNvCxnSpPr>
          <p:nvPr/>
        </p:nvCxnSpPr>
        <p:spPr>
          <a:xfrm>
            <a:off x="5180602" y="5587235"/>
            <a:ext cx="256984" cy="6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67E0EFB4-13BA-5334-E9FA-3CB8486B7E8A}"/>
              </a:ext>
            </a:extLst>
          </p:cNvPr>
          <p:cNvSpPr/>
          <p:nvPr/>
        </p:nvSpPr>
        <p:spPr>
          <a:xfrm>
            <a:off x="9230996" y="1406966"/>
            <a:ext cx="642055" cy="1453802"/>
          </a:xfrm>
          <a:prstGeom prst="rect">
            <a:avLst/>
          </a:prstGeom>
          <a:noFill/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45F0A20-E238-05F4-FA3F-0998BF16F459}"/>
              </a:ext>
            </a:extLst>
          </p:cNvPr>
          <p:cNvSpPr/>
          <p:nvPr/>
        </p:nvSpPr>
        <p:spPr>
          <a:xfrm>
            <a:off x="9228648" y="2985791"/>
            <a:ext cx="642055" cy="1935010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407196E-EE83-324E-1C32-D6F25808A89D}"/>
              </a:ext>
            </a:extLst>
          </p:cNvPr>
          <p:cNvSpPr/>
          <p:nvPr/>
        </p:nvSpPr>
        <p:spPr>
          <a:xfrm>
            <a:off x="9226300" y="5045366"/>
            <a:ext cx="642055" cy="1201489"/>
          </a:xfrm>
          <a:prstGeom prst="rect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F28F626-4C8E-CA2A-2FF3-688F8C825B0F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4365335" y="1491064"/>
            <a:ext cx="256284" cy="2079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8C71F0D-BDDF-E4E8-B594-B03B7E4E25AE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4365335" y="1484335"/>
            <a:ext cx="487218" cy="2146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32109859-7906-591E-F3C0-0EE568E550EB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4365335" y="1504305"/>
            <a:ext cx="709377" cy="194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ight Brace 96">
            <a:extLst>
              <a:ext uri="{FF2B5EF4-FFF2-40B4-BE49-F238E27FC236}">
                <a16:creationId xmlns:a16="http://schemas.microsoft.com/office/drawing/2014/main" id="{0A826F87-AADE-9AF8-092E-6FC65C7AFE2D}"/>
              </a:ext>
            </a:extLst>
          </p:cNvPr>
          <p:cNvSpPr/>
          <p:nvPr/>
        </p:nvSpPr>
        <p:spPr>
          <a:xfrm>
            <a:off x="6132720" y="1576242"/>
            <a:ext cx="45719" cy="113779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5A24ADA-90DC-DD46-3A60-3B4647EEF4F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42</a:t>
            </a:r>
          </a:p>
        </p:txBody>
      </p:sp>
    </p:spTree>
    <p:extLst>
      <p:ext uri="{BB962C8B-B14F-4D97-AF65-F5344CB8AC3E}">
        <p14:creationId xmlns:p14="http://schemas.microsoft.com/office/powerpoint/2010/main" val="55477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497</Words>
  <Application>Microsoft Macintosh PowerPoint</Application>
  <PresentationFormat>Widescreen</PresentationFormat>
  <Paragraphs>154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36</cp:revision>
  <dcterms:created xsi:type="dcterms:W3CDTF">2018-11-18T20:12:59Z</dcterms:created>
  <dcterms:modified xsi:type="dcterms:W3CDTF">2023-12-07T20:40:55Z</dcterms:modified>
</cp:coreProperties>
</file>