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6820DD-BD89-9542-825A-2E5EE8BDEB70}" v="1" dt="2023-12-08T10:19:54.2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26820DD-BD89-9542-825A-2E5EE8BDEB70}"/>
    <pc:docChg chg="modSld">
      <pc:chgData name="Stuart C Wilde MBE" userId="effe1fc91cccb1d5" providerId="LiveId" clId="{F26820DD-BD89-9542-825A-2E5EE8BDEB70}" dt="2023-12-08T10:20:01.969" v="8" actId="1035"/>
      <pc:docMkLst>
        <pc:docMk/>
      </pc:docMkLst>
      <pc:sldChg chg="addSp modSp mod">
        <pc:chgData name="Stuart C Wilde MBE" userId="effe1fc91cccb1d5" providerId="LiveId" clId="{F26820DD-BD89-9542-825A-2E5EE8BDEB70}" dt="2023-12-08T10:20:01.969" v="8" actId="1035"/>
        <pc:sldMkLst>
          <pc:docMk/>
          <pc:sldMk cId="2292214926" sldId="334"/>
        </pc:sldMkLst>
        <pc:spChg chg="add mod">
          <ac:chgData name="Stuart C Wilde MBE" userId="effe1fc91cccb1d5" providerId="LiveId" clId="{F26820DD-BD89-9542-825A-2E5EE8BDEB70}" dt="2023-12-08T10:20:01.969" v="8" actId="1035"/>
          <ac:spMkLst>
            <pc:docMk/>
            <pc:sldMk cId="2292214926" sldId="334"/>
            <ac:spMk id="4" creationId="{97761787-6701-49B1-3100-7F9703BD9CF6}"/>
          </ac:spMkLst>
        </pc:spChg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25D891D-BF38-B847-E244-A7CAC6B4A0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723931"/>
              </p:ext>
            </p:extLst>
          </p:nvPr>
        </p:nvGraphicFramePr>
        <p:xfrm>
          <a:off x="1147484" y="3071903"/>
          <a:ext cx="9960783" cy="1773081"/>
        </p:xfrm>
        <a:graphic>
          <a:graphicData uri="http://schemas.openxmlformats.org/drawingml/2006/table">
            <a:tbl>
              <a:tblPr/>
              <a:tblGrid>
                <a:gridCol w="931225">
                  <a:extLst>
                    <a:ext uri="{9D8B030D-6E8A-4147-A177-3AD203B41FA5}">
                      <a16:colId xmlns:a16="http://schemas.microsoft.com/office/drawing/2014/main" val="2085168224"/>
                    </a:ext>
                  </a:extLst>
                </a:gridCol>
                <a:gridCol w="2155666">
                  <a:extLst>
                    <a:ext uri="{9D8B030D-6E8A-4147-A177-3AD203B41FA5}">
                      <a16:colId xmlns:a16="http://schemas.microsoft.com/office/drawing/2014/main" val="217888813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126274002"/>
                    </a:ext>
                  </a:extLst>
                </a:gridCol>
                <a:gridCol w="569742">
                  <a:extLst>
                    <a:ext uri="{9D8B030D-6E8A-4147-A177-3AD203B41FA5}">
                      <a16:colId xmlns:a16="http://schemas.microsoft.com/office/drawing/2014/main" val="386731505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972533227"/>
                    </a:ext>
                  </a:extLst>
                </a:gridCol>
                <a:gridCol w="555674">
                  <a:extLst>
                    <a:ext uri="{9D8B030D-6E8A-4147-A177-3AD203B41FA5}">
                      <a16:colId xmlns:a16="http://schemas.microsoft.com/office/drawing/2014/main" val="1916397939"/>
                    </a:ext>
                  </a:extLst>
                </a:gridCol>
                <a:gridCol w="555674">
                  <a:extLst>
                    <a:ext uri="{9D8B030D-6E8A-4147-A177-3AD203B41FA5}">
                      <a16:colId xmlns:a16="http://schemas.microsoft.com/office/drawing/2014/main" val="320710391"/>
                    </a:ext>
                  </a:extLst>
                </a:gridCol>
                <a:gridCol w="555673">
                  <a:extLst>
                    <a:ext uri="{9D8B030D-6E8A-4147-A177-3AD203B41FA5}">
                      <a16:colId xmlns:a16="http://schemas.microsoft.com/office/drawing/2014/main" val="229156779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092487447"/>
                    </a:ext>
                  </a:extLst>
                </a:gridCol>
                <a:gridCol w="555674">
                  <a:extLst>
                    <a:ext uri="{9D8B030D-6E8A-4147-A177-3AD203B41FA5}">
                      <a16:colId xmlns:a16="http://schemas.microsoft.com/office/drawing/2014/main" val="2136012153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210797265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86294015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165400873"/>
                    </a:ext>
                  </a:extLst>
                </a:gridCol>
                <a:gridCol w="691141">
                  <a:extLst>
                    <a:ext uri="{9D8B030D-6E8A-4147-A177-3AD203B41FA5}">
                      <a16:colId xmlns:a16="http://schemas.microsoft.com/office/drawing/2014/main" val="1413639343"/>
                    </a:ext>
                  </a:extLst>
                </a:gridCol>
              </a:tblGrid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20/21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21/22 Year 2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22/23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3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23/24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4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24/25 Year 5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25/26 Year 6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26/27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7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27/28 Year 8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28/29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9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29/30 Year 10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Owner </a:t>
                      </a:r>
                      <a:b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 the Profile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725051"/>
                  </a:ext>
                </a:extLst>
              </a:tr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033865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Business Process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£161.467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£484.403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£3,552.288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394287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Licenses (PaaS/IaaS) - Forecast Reduced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£350.000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7204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FBC Final Options 4 vs Option 5 Difference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£17,365.222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£17,365.222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58752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Increased preventative Fruad/Misuse of Funds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£1,534.000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£12,272.000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62092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Platform Security Assurance (Initial)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£31.500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£31.500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£63.000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626813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Platform Security Assurance (Annual)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£31.500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827058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Procure a New Platform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£28.728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£28.728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£57.456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77557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845875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(E)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£17,365.222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£1,755.695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£2,133.131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£33,691.466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50728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620A102-1977-91CB-9704-E981E3BA57F6}"/>
              </a:ext>
            </a:extLst>
          </p:cNvPr>
          <p:cNvSpPr txBox="1"/>
          <p:nvPr/>
        </p:nvSpPr>
        <p:spPr>
          <a:xfrm>
            <a:off x="785856" y="3368401"/>
            <a:ext cx="10618555" cy="167878"/>
          </a:xfrm>
          <a:prstGeom prst="rect">
            <a:avLst/>
          </a:prstGeom>
          <a:noFill/>
          <a:ln w="635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907B59-2554-33DC-33FE-7C3E39A1FFDC}"/>
              </a:ext>
            </a:extLst>
          </p:cNvPr>
          <p:cNvSpPr txBox="1"/>
          <p:nvPr/>
        </p:nvSpPr>
        <p:spPr>
          <a:xfrm>
            <a:off x="4867422" y="1647485"/>
            <a:ext cx="3421539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Here are the 8 x </a:t>
            </a:r>
            <a:r>
              <a:rPr lang="en-US" sz="1200" dirty="0" err="1"/>
              <a:t>monetised</a:t>
            </a:r>
            <a:r>
              <a:rPr lang="en-US" sz="1200" dirty="0"/>
              <a:t> time, year-on-year </a:t>
            </a:r>
            <a:r>
              <a:rPr lang="en-US" sz="1200" u="sng" dirty="0"/>
              <a:t>efficiencies</a:t>
            </a:r>
            <a:r>
              <a:rPr lang="en-US" sz="1200" dirty="0"/>
              <a:t> (also called (a) Non-Cash Releasing </a:t>
            </a:r>
            <a:r>
              <a:rPr lang="en-US" sz="1200" u="sng" dirty="0"/>
              <a:t>Benefits</a:t>
            </a:r>
            <a:r>
              <a:rPr lang="en-US" sz="1200" dirty="0"/>
              <a:t> (b) year-on-year </a:t>
            </a:r>
            <a:r>
              <a:rPr lang="en-US" sz="1200" u="sng" dirty="0"/>
              <a:t>targets</a:t>
            </a:r>
            <a:r>
              <a:rPr lang="en-US" sz="1200" dirty="0"/>
              <a:t>) in the EBP.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E738140-E0BE-5D6E-C2AA-CFD8CF6B6EB1}"/>
              </a:ext>
            </a:extLst>
          </p:cNvPr>
          <p:cNvCxnSpPr>
            <a:cxnSpLocks/>
          </p:cNvCxnSpPr>
          <p:nvPr/>
        </p:nvCxnSpPr>
        <p:spPr>
          <a:xfrm>
            <a:off x="7528960" y="2286782"/>
            <a:ext cx="0" cy="367241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5B0A067-6D04-DBEC-3114-ADA080D5369B}"/>
              </a:ext>
            </a:extLst>
          </p:cNvPr>
          <p:cNvSpPr txBox="1"/>
          <p:nvPr/>
        </p:nvSpPr>
        <p:spPr>
          <a:xfrm>
            <a:off x="8838387" y="1997731"/>
            <a:ext cx="2446963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Total = same </a:t>
            </a:r>
            <a:r>
              <a:rPr lang="en-US" sz="1200" dirty="0" err="1"/>
              <a:t>monetised</a:t>
            </a:r>
            <a:r>
              <a:rPr lang="en-US" sz="1200" dirty="0"/>
              <a:t> value specified in para 5.6.7 above.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4A6BBF-F41E-5267-4578-F906B2ECF519}"/>
              </a:ext>
            </a:extLst>
          </p:cNvPr>
          <p:cNvCxnSpPr>
            <a:cxnSpLocks/>
          </p:cNvCxnSpPr>
          <p:nvPr/>
        </p:nvCxnSpPr>
        <p:spPr>
          <a:xfrm>
            <a:off x="9922399" y="2457452"/>
            <a:ext cx="0" cy="97154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886298F9-2F8A-4EE8-20CF-857AE2C2D9AB}"/>
              </a:ext>
            </a:extLst>
          </p:cNvPr>
          <p:cNvSpPr/>
          <p:nvPr/>
        </p:nvSpPr>
        <p:spPr>
          <a:xfrm>
            <a:off x="4255843" y="2958659"/>
            <a:ext cx="1040155" cy="804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2FB7222-77D4-2851-0BF4-61A90A8B6394}"/>
              </a:ext>
            </a:extLst>
          </p:cNvPr>
          <p:cNvSpPr/>
          <p:nvPr/>
        </p:nvSpPr>
        <p:spPr>
          <a:xfrm>
            <a:off x="5379279" y="2958665"/>
            <a:ext cx="485241" cy="80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50D8464-B50E-00D5-77AA-DA5109FF5236}"/>
              </a:ext>
            </a:extLst>
          </p:cNvPr>
          <p:cNvSpPr/>
          <p:nvPr/>
        </p:nvSpPr>
        <p:spPr>
          <a:xfrm>
            <a:off x="6040345" y="2958659"/>
            <a:ext cx="3590899" cy="80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BA65E90-E2CF-2675-F572-9EEA7C67E5F5}"/>
              </a:ext>
            </a:extLst>
          </p:cNvPr>
          <p:cNvSpPr/>
          <p:nvPr/>
        </p:nvSpPr>
        <p:spPr>
          <a:xfrm>
            <a:off x="1147484" y="2457452"/>
            <a:ext cx="2026969" cy="172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Years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A21996B-9BCA-DA98-7ADA-C5256024D5BA}"/>
              </a:ext>
            </a:extLst>
          </p:cNvPr>
          <p:cNvSpPr/>
          <p:nvPr/>
        </p:nvSpPr>
        <p:spPr>
          <a:xfrm>
            <a:off x="1147484" y="2661057"/>
            <a:ext cx="2026969" cy="172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Year (also called ‘in-year’)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6A07DE3-01A2-EB35-8384-F62409240827}"/>
              </a:ext>
            </a:extLst>
          </p:cNvPr>
          <p:cNvSpPr/>
          <p:nvPr/>
        </p:nvSpPr>
        <p:spPr>
          <a:xfrm>
            <a:off x="1147484" y="2864662"/>
            <a:ext cx="2026969" cy="172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Forecast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91328EAC-3E2C-F56E-269B-A31F58F22637}"/>
              </a:ext>
            </a:extLst>
          </p:cNvPr>
          <p:cNvSpPr/>
          <p:nvPr/>
        </p:nvSpPr>
        <p:spPr>
          <a:xfrm rot="5400000">
            <a:off x="7421472" y="692149"/>
            <a:ext cx="214017" cy="4226651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D1ED43FA-CFAC-F6FC-9B30-C595C021B476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761787-6701-49B1-3100-7F9703BD9CF6}"/>
              </a:ext>
            </a:extLst>
          </p:cNvPr>
          <p:cNvSpPr txBox="1"/>
          <p:nvPr/>
        </p:nvSpPr>
        <p:spPr>
          <a:xfrm>
            <a:off x="7085418" y="4848308"/>
            <a:ext cx="4128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Format of the monetary values:  £MMM,TTT.HHH </a:t>
            </a:r>
          </a:p>
        </p:txBody>
      </p:sp>
    </p:spTree>
    <p:extLst>
      <p:ext uri="{BB962C8B-B14F-4D97-AF65-F5344CB8AC3E}">
        <p14:creationId xmlns:p14="http://schemas.microsoft.com/office/powerpoint/2010/main" val="2292214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402</Words>
  <Application>Microsoft Macintosh PowerPoint</Application>
  <PresentationFormat>Widescreen</PresentationFormat>
  <Paragraphs>154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36</cp:revision>
  <dcterms:created xsi:type="dcterms:W3CDTF">2018-11-18T20:12:59Z</dcterms:created>
  <dcterms:modified xsi:type="dcterms:W3CDTF">2023-12-08T10:20:07Z</dcterms:modified>
</cp:coreProperties>
</file>