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70655E-0A9F-6BFE-916A-198E64F5C649}"/>
              </a:ext>
            </a:extLst>
          </p:cNvPr>
          <p:cNvSpPr/>
          <p:nvPr/>
        </p:nvSpPr>
        <p:spPr>
          <a:xfrm>
            <a:off x="400593" y="826581"/>
            <a:ext cx="11364686" cy="9156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/>
                </a:solidFill>
              </a:rPr>
              <a:t>Plan Benefits Management Activities for Reporting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0A8236-5B95-BC0A-8524-D0E302671FCF}"/>
              </a:ext>
            </a:extLst>
          </p:cNvPr>
          <p:cNvSpPr/>
          <p:nvPr/>
        </p:nvSpPr>
        <p:spPr>
          <a:xfrm>
            <a:off x="400593" y="1742279"/>
            <a:ext cx="11364686" cy="2606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D645E3-3ACE-0682-C745-234500145A42}"/>
              </a:ext>
            </a:extLst>
          </p:cNvPr>
          <p:cNvSpPr/>
          <p:nvPr/>
        </p:nvSpPr>
        <p:spPr>
          <a:xfrm>
            <a:off x="400593" y="2002777"/>
            <a:ext cx="11364686" cy="20290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486BDB-5D59-388F-031E-B574B99ABDC5}"/>
              </a:ext>
            </a:extLst>
          </p:cNvPr>
          <p:cNvSpPr/>
          <p:nvPr/>
        </p:nvSpPr>
        <p:spPr>
          <a:xfrm>
            <a:off x="400593" y="4031863"/>
            <a:ext cx="11364686" cy="106898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390101-585D-D06D-75D3-00674BBDB4DA}"/>
              </a:ext>
            </a:extLst>
          </p:cNvPr>
          <p:cNvSpPr/>
          <p:nvPr/>
        </p:nvSpPr>
        <p:spPr>
          <a:xfrm>
            <a:off x="400593" y="5104132"/>
            <a:ext cx="11364686" cy="106898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A64EC9-653E-A6FE-7721-AB4C0186BFC6}"/>
              </a:ext>
            </a:extLst>
          </p:cNvPr>
          <p:cNvSpPr/>
          <p:nvPr/>
        </p:nvSpPr>
        <p:spPr>
          <a:xfrm>
            <a:off x="400593" y="1999490"/>
            <a:ext cx="1145178" cy="2032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300" dirty="0">
                <a:solidFill>
                  <a:schemeClr val="tx1"/>
                </a:solidFill>
              </a:rPr>
              <a:t>Benefit Manager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2942E5-6B5C-343C-0909-67C8092164B2}"/>
              </a:ext>
            </a:extLst>
          </p:cNvPr>
          <p:cNvSpPr/>
          <p:nvPr/>
        </p:nvSpPr>
        <p:spPr>
          <a:xfrm>
            <a:off x="400593" y="4031845"/>
            <a:ext cx="1145178" cy="106899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300" dirty="0">
                <a:solidFill>
                  <a:schemeClr val="tx1"/>
                </a:solidFill>
              </a:rPr>
              <a:t>Benefit Register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247258-8987-0D50-D978-B3421B0753FC}"/>
              </a:ext>
            </a:extLst>
          </p:cNvPr>
          <p:cNvSpPr/>
          <p:nvPr/>
        </p:nvSpPr>
        <p:spPr>
          <a:xfrm>
            <a:off x="400593" y="5104123"/>
            <a:ext cx="1145178" cy="106898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300" dirty="0">
                <a:solidFill>
                  <a:schemeClr val="tx1"/>
                </a:solidFill>
              </a:rPr>
              <a:t>Owner of the Benefit Profile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240C09-CCF0-A9FD-45C2-D2667CBB2ACE}"/>
              </a:ext>
            </a:extLst>
          </p:cNvPr>
          <p:cNvSpPr/>
          <p:nvPr/>
        </p:nvSpPr>
        <p:spPr>
          <a:xfrm>
            <a:off x="3493860" y="2232118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Review Benefit Register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4DF950C-54B4-2089-A822-A2A875852311}"/>
              </a:ext>
            </a:extLst>
          </p:cNvPr>
          <p:cNvSpPr/>
          <p:nvPr/>
        </p:nvSpPr>
        <p:spPr>
          <a:xfrm>
            <a:off x="5095782" y="2232118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Identify The Owners of Benefit Profiles expected to report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F048FA3-C538-AD75-2C4D-4A7A266997A0}"/>
              </a:ext>
            </a:extLst>
          </p:cNvPr>
          <p:cNvSpPr/>
          <p:nvPr/>
        </p:nvSpPr>
        <p:spPr>
          <a:xfrm>
            <a:off x="8639230" y="2232118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Set reminders to report on Benefits</a:t>
            </a:r>
          </a:p>
        </p:txBody>
      </p:sp>
      <p:sp>
        <p:nvSpPr>
          <p:cNvPr id="35" name="Flowchart: Terminator 2">
            <a:extLst>
              <a:ext uri="{FF2B5EF4-FFF2-40B4-BE49-F238E27FC236}">
                <a16:creationId xmlns:a16="http://schemas.microsoft.com/office/drawing/2014/main" id="{D05CD8CD-258D-F045-55CC-1AA691F03F27}"/>
              </a:ext>
            </a:extLst>
          </p:cNvPr>
          <p:cNvSpPr/>
          <p:nvPr/>
        </p:nvSpPr>
        <p:spPr>
          <a:xfrm>
            <a:off x="1829673" y="2382074"/>
            <a:ext cx="1321961" cy="526869"/>
          </a:xfrm>
          <a:prstGeom prst="flowChartTermina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Monthly</a:t>
            </a:r>
          </a:p>
        </p:txBody>
      </p:sp>
      <p:sp>
        <p:nvSpPr>
          <p:cNvPr id="37" name="Flowchart: Decision 21">
            <a:extLst>
              <a:ext uri="{FF2B5EF4-FFF2-40B4-BE49-F238E27FC236}">
                <a16:creationId xmlns:a16="http://schemas.microsoft.com/office/drawing/2014/main" id="{C16E4BEE-89E7-3CAA-5CA3-6BC916246157}"/>
              </a:ext>
            </a:extLst>
          </p:cNvPr>
          <p:cNvSpPr/>
          <p:nvPr/>
        </p:nvSpPr>
        <p:spPr>
          <a:xfrm>
            <a:off x="6697704" y="2149420"/>
            <a:ext cx="1504702" cy="992177"/>
          </a:xfrm>
          <a:prstGeom prst="flowChartDecision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Are the Owners of the Benefit Profiles reporting this month?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81CD3B-D84A-7918-7B24-D8FB1E8683BA}"/>
              </a:ext>
            </a:extLst>
          </p:cNvPr>
          <p:cNvSpPr/>
          <p:nvPr/>
        </p:nvSpPr>
        <p:spPr>
          <a:xfrm>
            <a:off x="3498210" y="4167160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Hold Benefits information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4C869A-8835-AB10-9372-48E57514129F}"/>
              </a:ext>
            </a:extLst>
          </p:cNvPr>
          <p:cNvSpPr/>
          <p:nvPr/>
        </p:nvSpPr>
        <p:spPr>
          <a:xfrm>
            <a:off x="8647628" y="5238878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Receive reminder and guidance on what to prepare</a:t>
            </a:r>
          </a:p>
        </p:txBody>
      </p:sp>
      <p:sp>
        <p:nvSpPr>
          <p:cNvPr id="40" name="Flowchart: Terminator 24">
            <a:extLst>
              <a:ext uri="{FF2B5EF4-FFF2-40B4-BE49-F238E27FC236}">
                <a16:creationId xmlns:a16="http://schemas.microsoft.com/office/drawing/2014/main" id="{2793F231-3357-4373-773F-FC6D6346EDBE}"/>
              </a:ext>
            </a:extLst>
          </p:cNvPr>
          <p:cNvSpPr/>
          <p:nvPr/>
        </p:nvSpPr>
        <p:spPr>
          <a:xfrm>
            <a:off x="10222619" y="5391771"/>
            <a:ext cx="1321961" cy="526869"/>
          </a:xfrm>
          <a:prstGeom prst="flowChartTermina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Has information to report on Benefits</a:t>
            </a:r>
          </a:p>
        </p:txBody>
      </p: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85CAC21B-79F4-29FB-33E9-31684085117E}"/>
              </a:ext>
            </a:extLst>
          </p:cNvPr>
          <p:cNvCxnSpPr>
            <a:stCxn id="35" idx="0"/>
            <a:endCxn id="37" idx="0"/>
          </p:cNvCxnSpPr>
          <p:nvPr/>
        </p:nvCxnSpPr>
        <p:spPr>
          <a:xfrm rot="5400000" flipH="1" flipV="1">
            <a:off x="4854027" y="-213953"/>
            <a:ext cx="232654" cy="4959401"/>
          </a:xfrm>
          <a:prstGeom prst="bentConnector3">
            <a:avLst>
              <a:gd name="adj1" fmla="val 138366"/>
            </a:avLst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B716D9B-F4B2-0270-3A73-7C182DBEC9E1}"/>
              </a:ext>
            </a:extLst>
          </p:cNvPr>
          <p:cNvCxnSpPr>
            <a:stCxn id="35" idx="3"/>
            <a:endCxn id="30" idx="1"/>
          </p:cNvCxnSpPr>
          <p:nvPr/>
        </p:nvCxnSpPr>
        <p:spPr>
          <a:xfrm>
            <a:off x="3151634" y="2645509"/>
            <a:ext cx="342226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2BE6C4F-E33C-7C53-94C7-BAAA774B5C26}"/>
              </a:ext>
            </a:extLst>
          </p:cNvPr>
          <p:cNvCxnSpPr>
            <a:stCxn id="30" idx="2"/>
            <a:endCxn id="38" idx="0"/>
          </p:cNvCxnSpPr>
          <p:nvPr/>
        </p:nvCxnSpPr>
        <p:spPr>
          <a:xfrm>
            <a:off x="4123708" y="3058899"/>
            <a:ext cx="4350" cy="110826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20CB9EA-7501-AEF8-D917-D7BF419C2A41}"/>
              </a:ext>
            </a:extLst>
          </p:cNvPr>
          <p:cNvCxnSpPr>
            <a:stCxn id="33" idx="3"/>
            <a:endCxn id="37" idx="1"/>
          </p:cNvCxnSpPr>
          <p:nvPr/>
        </p:nvCxnSpPr>
        <p:spPr>
          <a:xfrm>
            <a:off x="6355478" y="2645509"/>
            <a:ext cx="342226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68A487EB-7F2A-5A5C-6C9F-DC26A543D22A}"/>
              </a:ext>
            </a:extLst>
          </p:cNvPr>
          <p:cNvCxnSpPr>
            <a:stCxn id="38" idx="3"/>
            <a:endCxn id="33" idx="2"/>
          </p:cNvCxnSpPr>
          <p:nvPr/>
        </p:nvCxnSpPr>
        <p:spPr>
          <a:xfrm flipV="1">
            <a:off x="4757906" y="3058899"/>
            <a:ext cx="967724" cy="1521652"/>
          </a:xfrm>
          <a:prstGeom prst="bentConnector2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BE10841-B5EF-6D9D-9BDD-828C59E694D4}"/>
              </a:ext>
            </a:extLst>
          </p:cNvPr>
          <p:cNvCxnSpPr>
            <a:cxnSpLocks/>
          </p:cNvCxnSpPr>
          <p:nvPr/>
        </p:nvCxnSpPr>
        <p:spPr>
          <a:xfrm>
            <a:off x="8445055" y="2645509"/>
            <a:ext cx="203782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7553BCF-A11A-C45F-540E-D56B3DDC7133}"/>
              </a:ext>
            </a:extLst>
          </p:cNvPr>
          <p:cNvCxnSpPr>
            <a:stCxn id="34" idx="2"/>
            <a:endCxn id="39" idx="0"/>
          </p:cNvCxnSpPr>
          <p:nvPr/>
        </p:nvCxnSpPr>
        <p:spPr>
          <a:xfrm>
            <a:off x="9269078" y="3058899"/>
            <a:ext cx="8398" cy="217997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6A7CB7E-7A0C-07FA-979A-C652B9BB5E41}"/>
              </a:ext>
            </a:extLst>
          </p:cNvPr>
          <p:cNvCxnSpPr>
            <a:stCxn id="39" idx="3"/>
            <a:endCxn id="40" idx="1"/>
          </p:cNvCxnSpPr>
          <p:nvPr/>
        </p:nvCxnSpPr>
        <p:spPr>
          <a:xfrm>
            <a:off x="9907324" y="5652269"/>
            <a:ext cx="315295" cy="293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C062D43-6561-817F-6E35-81201B760CCE}"/>
              </a:ext>
            </a:extLst>
          </p:cNvPr>
          <p:cNvSpPr txBox="1"/>
          <p:nvPr/>
        </p:nvSpPr>
        <p:spPr>
          <a:xfrm>
            <a:off x="8124189" y="2518912"/>
            <a:ext cx="404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B5A362-C8BA-E4CA-70F9-5BA2D6DCF02E}"/>
              </a:ext>
            </a:extLst>
          </p:cNvPr>
          <p:cNvSpPr/>
          <p:nvPr/>
        </p:nvSpPr>
        <p:spPr>
          <a:xfrm>
            <a:off x="6937571" y="3422619"/>
            <a:ext cx="1039559" cy="5647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further 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C475F-684D-0B37-7CFA-D665EE6A842B}"/>
              </a:ext>
            </a:extLst>
          </p:cNvPr>
          <p:cNvSpPr txBox="1"/>
          <p:nvPr/>
        </p:nvSpPr>
        <p:spPr>
          <a:xfrm>
            <a:off x="7255120" y="3118373"/>
            <a:ext cx="404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9359732-450D-087D-A022-3E18A85717B0}"/>
              </a:ext>
            </a:extLst>
          </p:cNvPr>
          <p:cNvCxnSpPr/>
          <p:nvPr/>
        </p:nvCxnSpPr>
        <p:spPr>
          <a:xfrm flipH="1">
            <a:off x="7449470" y="3285908"/>
            <a:ext cx="108" cy="12907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2">
            <a:extLst>
              <a:ext uri="{FF2B5EF4-FFF2-40B4-BE49-F238E27FC236}">
                <a16:creationId xmlns:a16="http://schemas.microsoft.com/office/drawing/2014/main" id="{9F96BCD9-3FC1-D835-3848-C18A9C984BEB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62</a:t>
            </a:r>
          </a:p>
        </p:txBody>
      </p:sp>
    </p:spTree>
    <p:extLst>
      <p:ext uri="{BB962C8B-B14F-4D97-AF65-F5344CB8AC3E}">
        <p14:creationId xmlns:p14="http://schemas.microsoft.com/office/powerpoint/2010/main" val="444393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69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2023-12-08T08:53:29Z</dcterms:modified>
</cp:coreProperties>
</file>