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A83EA31-2159-86F1-5032-EFEFD0697755}"/>
              </a:ext>
            </a:extLst>
          </p:cNvPr>
          <p:cNvSpPr/>
          <p:nvPr/>
        </p:nvSpPr>
        <p:spPr>
          <a:xfrm>
            <a:off x="4230417" y="1196979"/>
            <a:ext cx="1280161" cy="63079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Benefit Sponsor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A2DC28-E565-8426-6122-1D8A3220F2E8}"/>
              </a:ext>
            </a:extLst>
          </p:cNvPr>
          <p:cNvSpPr/>
          <p:nvPr/>
        </p:nvSpPr>
        <p:spPr>
          <a:xfrm>
            <a:off x="4230417" y="2109995"/>
            <a:ext cx="1280161" cy="63079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SRO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33C38-9F40-D9F0-0520-437CFA1D8D97}"/>
              </a:ext>
            </a:extLst>
          </p:cNvPr>
          <p:cNvSpPr/>
          <p:nvPr/>
        </p:nvSpPr>
        <p:spPr>
          <a:xfrm>
            <a:off x="4230417" y="3156010"/>
            <a:ext cx="1280161" cy="630793"/>
          </a:xfrm>
          <a:prstGeom prst="rect">
            <a:avLst/>
          </a:prstGeom>
          <a:solidFill>
            <a:srgbClr val="003C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Benefits Authority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A3A4A2-569D-4AFD-2DA1-091D01368B9D}"/>
              </a:ext>
            </a:extLst>
          </p:cNvPr>
          <p:cNvSpPr/>
          <p:nvPr/>
        </p:nvSpPr>
        <p:spPr>
          <a:xfrm>
            <a:off x="4096000" y="4110588"/>
            <a:ext cx="1548995" cy="630793"/>
          </a:xfrm>
          <a:prstGeom prst="rect">
            <a:avLst/>
          </a:prstGeom>
          <a:solidFill>
            <a:srgbClr val="003C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Programme BCM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Team Lead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72BDBC-8805-CC7D-6DBD-DD4BCCDC14B5}"/>
              </a:ext>
            </a:extLst>
          </p:cNvPr>
          <p:cNvSpPr/>
          <p:nvPr/>
        </p:nvSpPr>
        <p:spPr>
          <a:xfrm>
            <a:off x="4230417" y="5123355"/>
            <a:ext cx="1280161" cy="6307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Programme Benefit Manager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5C786C-7FF6-ED40-09EC-84447837EDA9}"/>
              </a:ext>
            </a:extLst>
          </p:cNvPr>
          <p:cNvSpPr/>
          <p:nvPr/>
        </p:nvSpPr>
        <p:spPr>
          <a:xfrm>
            <a:off x="6405305" y="3158780"/>
            <a:ext cx="1408177" cy="630793"/>
          </a:xfrm>
          <a:prstGeom prst="rect">
            <a:avLst/>
          </a:prstGeom>
          <a:solidFill>
            <a:srgbClr val="003CB4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Owners of the Benefit </a:t>
            </a:r>
          </a:p>
          <a:p>
            <a:pPr algn="ctr"/>
            <a:r>
              <a:rPr lang="en-GB" sz="1400" dirty="0"/>
              <a:t>Profiles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385C9D-C53A-2A90-FF71-7EF309733174}"/>
              </a:ext>
            </a:extLst>
          </p:cNvPr>
          <p:cNvSpPr/>
          <p:nvPr/>
        </p:nvSpPr>
        <p:spPr>
          <a:xfrm>
            <a:off x="6405305" y="5126125"/>
            <a:ext cx="1408177" cy="630793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Benefit 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Agents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979BD-C58B-35B0-F885-1BDA7B323A58}"/>
              </a:ext>
            </a:extLst>
          </p:cNvPr>
          <p:cNvSpPr/>
          <p:nvPr/>
        </p:nvSpPr>
        <p:spPr>
          <a:xfrm>
            <a:off x="2035589" y="3161553"/>
            <a:ext cx="1408177" cy="630793"/>
          </a:xfrm>
          <a:prstGeom prst="rect">
            <a:avLst/>
          </a:prstGeom>
          <a:solidFill>
            <a:srgbClr val="003C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Portfolio Office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0C3B681-3B64-D293-6853-43FBFA01976C}"/>
              </a:ext>
            </a:extLst>
          </p:cNvPr>
          <p:cNvSpPr/>
          <p:nvPr/>
        </p:nvSpPr>
        <p:spPr>
          <a:xfrm>
            <a:off x="2035589" y="5128898"/>
            <a:ext cx="1408177" cy="6307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Portfolio Benefit Manager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46BBC36-8E7C-590B-C3A2-907479A77C32}"/>
              </a:ext>
            </a:extLst>
          </p:cNvPr>
          <p:cNvCxnSpPr>
            <a:stCxn id="2" idx="2"/>
            <a:endCxn id="3" idx="0"/>
          </p:cNvCxnSpPr>
          <p:nvPr/>
        </p:nvCxnSpPr>
        <p:spPr>
          <a:xfrm>
            <a:off x="4870498" y="1827772"/>
            <a:ext cx="0" cy="282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FFC4126-28BE-2599-B66D-96FB8463A838}"/>
              </a:ext>
            </a:extLst>
          </p:cNvPr>
          <p:cNvCxnSpPr>
            <a:stCxn id="3" idx="2"/>
            <a:endCxn id="7" idx="0"/>
          </p:cNvCxnSpPr>
          <p:nvPr/>
        </p:nvCxnSpPr>
        <p:spPr>
          <a:xfrm>
            <a:off x="4870498" y="2740788"/>
            <a:ext cx="0" cy="4152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45F85AE-7F88-D058-0820-BC51A89E5006}"/>
              </a:ext>
            </a:extLst>
          </p:cNvPr>
          <p:cNvCxnSpPr>
            <a:stCxn id="7" idx="2"/>
            <a:endCxn id="13" idx="0"/>
          </p:cNvCxnSpPr>
          <p:nvPr/>
        </p:nvCxnSpPr>
        <p:spPr>
          <a:xfrm>
            <a:off x="4870498" y="3786803"/>
            <a:ext cx="0" cy="3237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BE8CD17-89FB-94E3-F45C-11017B57E0E1}"/>
              </a:ext>
            </a:extLst>
          </p:cNvPr>
          <p:cNvCxnSpPr>
            <a:stCxn id="13" idx="2"/>
            <a:endCxn id="15" idx="0"/>
          </p:cNvCxnSpPr>
          <p:nvPr/>
        </p:nvCxnSpPr>
        <p:spPr>
          <a:xfrm>
            <a:off x="4870498" y="4741381"/>
            <a:ext cx="0" cy="3819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5F81DD9-14F3-CB87-21DF-4F68568BBAD7}"/>
              </a:ext>
            </a:extLst>
          </p:cNvPr>
          <p:cNvCxnSpPr>
            <a:stCxn id="17" idx="2"/>
            <a:endCxn id="18" idx="0"/>
          </p:cNvCxnSpPr>
          <p:nvPr/>
        </p:nvCxnSpPr>
        <p:spPr>
          <a:xfrm>
            <a:off x="7109394" y="3789573"/>
            <a:ext cx="0" cy="13365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0A09D81-7175-FF23-F681-4EA1D7353AB7}"/>
              </a:ext>
            </a:extLst>
          </p:cNvPr>
          <p:cNvCxnSpPr>
            <a:stCxn id="20" idx="2"/>
            <a:endCxn id="22" idx="0"/>
          </p:cNvCxnSpPr>
          <p:nvPr/>
        </p:nvCxnSpPr>
        <p:spPr>
          <a:xfrm>
            <a:off x="2739678" y="3792346"/>
            <a:ext cx="0" cy="13365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8DDB4692-F339-1E53-C90F-037362FE120F}"/>
              </a:ext>
            </a:extLst>
          </p:cNvPr>
          <p:cNvCxnSpPr>
            <a:stCxn id="3" idx="2"/>
            <a:endCxn id="20" idx="0"/>
          </p:cNvCxnSpPr>
          <p:nvPr/>
        </p:nvCxnSpPr>
        <p:spPr>
          <a:xfrm rot="5400000">
            <a:off x="3594706" y="1885760"/>
            <a:ext cx="420765" cy="2130820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>
            <a:extLst>
              <a:ext uri="{FF2B5EF4-FFF2-40B4-BE49-F238E27FC236}">
                <a16:creationId xmlns:a16="http://schemas.microsoft.com/office/drawing/2014/main" id="{FEA568FE-86A7-9542-381D-C8FD6C89261E}"/>
              </a:ext>
            </a:extLst>
          </p:cNvPr>
          <p:cNvCxnSpPr>
            <a:stCxn id="3" idx="2"/>
            <a:endCxn id="17" idx="0"/>
          </p:cNvCxnSpPr>
          <p:nvPr/>
        </p:nvCxnSpPr>
        <p:spPr>
          <a:xfrm rot="16200000" flipH="1">
            <a:off x="5780950" y="1830336"/>
            <a:ext cx="417992" cy="223889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A0C5DCD-C3E9-DF19-0735-3D0B221261BC}"/>
              </a:ext>
            </a:extLst>
          </p:cNvPr>
          <p:cNvCxnSpPr/>
          <p:nvPr/>
        </p:nvCxnSpPr>
        <p:spPr>
          <a:xfrm>
            <a:off x="3503886" y="5438751"/>
            <a:ext cx="621792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582F271-225D-32A4-185D-F126788E616D}"/>
              </a:ext>
            </a:extLst>
          </p:cNvPr>
          <p:cNvCxnSpPr/>
          <p:nvPr/>
        </p:nvCxnSpPr>
        <p:spPr>
          <a:xfrm>
            <a:off x="5642355" y="5438751"/>
            <a:ext cx="621792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EF0EB62-58AA-38A4-3797-FB52A0B4AC8B}"/>
              </a:ext>
            </a:extLst>
          </p:cNvPr>
          <p:cNvCxnSpPr/>
          <p:nvPr/>
        </p:nvCxnSpPr>
        <p:spPr>
          <a:xfrm flipV="1">
            <a:off x="5642355" y="3885659"/>
            <a:ext cx="1381141" cy="13716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B85BAB28-FED6-488A-BBFE-FF08886D3598}"/>
              </a:ext>
            </a:extLst>
          </p:cNvPr>
          <p:cNvSpPr/>
          <p:nvPr/>
        </p:nvSpPr>
        <p:spPr>
          <a:xfrm>
            <a:off x="8593635" y="3156009"/>
            <a:ext cx="1408177" cy="630793"/>
          </a:xfrm>
          <a:prstGeom prst="rect">
            <a:avLst/>
          </a:prstGeom>
          <a:solidFill>
            <a:srgbClr val="003C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Benefit Champions</a:t>
            </a:r>
          </a:p>
        </p:txBody>
      </p:sp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79B8BAD9-C8B6-3A53-F249-468FE338E1FB}"/>
              </a:ext>
            </a:extLst>
          </p:cNvPr>
          <p:cNvCxnSpPr>
            <a:stCxn id="2" idx="2"/>
            <a:endCxn id="36" idx="0"/>
          </p:cNvCxnSpPr>
          <p:nvPr/>
        </p:nvCxnSpPr>
        <p:spPr>
          <a:xfrm rot="16200000" flipH="1">
            <a:off x="6419993" y="278277"/>
            <a:ext cx="1328237" cy="4427226"/>
          </a:xfrm>
          <a:prstGeom prst="bentConnector3">
            <a:avLst>
              <a:gd name="adj1" fmla="val 869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4EF46F4-2764-D223-C36F-58DBF696829C}"/>
              </a:ext>
            </a:extLst>
          </p:cNvPr>
          <p:cNvCxnSpPr/>
          <p:nvPr/>
        </p:nvCxnSpPr>
        <p:spPr>
          <a:xfrm>
            <a:off x="6009345" y="869245"/>
            <a:ext cx="0" cy="499155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D2A6A40C-9F4E-A2FB-2582-1B8486C15FE5}"/>
              </a:ext>
            </a:extLst>
          </p:cNvPr>
          <p:cNvSpPr txBox="1"/>
          <p:nvPr/>
        </p:nvSpPr>
        <p:spPr>
          <a:xfrm>
            <a:off x="2685774" y="719625"/>
            <a:ext cx="223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2"/>
                </a:solidFill>
              </a:rPr>
              <a:t>Change Environment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F20056D-50C3-9133-4A08-82FD045D6177}"/>
              </a:ext>
            </a:extLst>
          </p:cNvPr>
          <p:cNvSpPr txBox="1"/>
          <p:nvPr/>
        </p:nvSpPr>
        <p:spPr>
          <a:xfrm>
            <a:off x="6910942" y="722128"/>
            <a:ext cx="2642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2"/>
                </a:solidFill>
              </a:rPr>
              <a:t>Business Environment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170ACEB-4585-C547-ACD2-D6E0F6F54BFE}"/>
              </a:ext>
            </a:extLst>
          </p:cNvPr>
          <p:cNvSpPr txBox="1"/>
          <p:nvPr/>
        </p:nvSpPr>
        <p:spPr>
          <a:xfrm>
            <a:off x="6465863" y="2184051"/>
            <a:ext cx="20834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Note.  The Owners of the Benefit Profiles can also be identified from within the change initiative. 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0166AE5-A252-F02D-91D8-F359EBEB054E}"/>
              </a:ext>
            </a:extLst>
          </p:cNvPr>
          <p:cNvCxnSpPr/>
          <p:nvPr/>
        </p:nvCxnSpPr>
        <p:spPr>
          <a:xfrm flipV="1">
            <a:off x="7600325" y="2784215"/>
            <a:ext cx="0" cy="3717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Handshake with solid fill">
            <a:extLst>
              <a:ext uri="{FF2B5EF4-FFF2-40B4-BE49-F238E27FC236}">
                <a16:creationId xmlns:a16="http://schemas.microsoft.com/office/drawing/2014/main" id="{A05373E0-A312-B95B-525C-CA3ED16E6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5794" y="3184480"/>
            <a:ext cx="584937" cy="5849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275B56-6449-8769-9BE2-A63150418C62}"/>
              </a:ext>
            </a:extLst>
          </p:cNvPr>
          <p:cNvSpPr txBox="1"/>
          <p:nvPr/>
        </p:nvSpPr>
        <p:spPr>
          <a:xfrm>
            <a:off x="3962369" y="5726427"/>
            <a:ext cx="1804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chemeClr val="accent2"/>
                </a:solidFill>
              </a:rPr>
              <a:t>Acts on behalf of the </a:t>
            </a:r>
          </a:p>
          <a:p>
            <a:pPr algn="ctr"/>
            <a:r>
              <a:rPr lang="en-GB" sz="1000" dirty="0">
                <a:solidFill>
                  <a:schemeClr val="accent2"/>
                </a:solidFill>
              </a:rPr>
              <a:t>Benefits Authority</a:t>
            </a: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0876572A-A63B-48DB-A4F6-22212ED020F7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65</a:t>
            </a:r>
          </a:p>
        </p:txBody>
      </p:sp>
    </p:spTree>
    <p:extLst>
      <p:ext uri="{BB962C8B-B14F-4D97-AF65-F5344CB8AC3E}">
        <p14:creationId xmlns:p14="http://schemas.microsoft.com/office/powerpoint/2010/main" val="2987344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57</Words>
  <Application>Microsoft Macintosh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40</cp:revision>
  <dcterms:created xsi:type="dcterms:W3CDTF">2018-11-18T20:12:59Z</dcterms:created>
  <dcterms:modified xsi:type="dcterms:W3CDTF">2023-12-08T08:55:25Z</dcterms:modified>
</cp:coreProperties>
</file>