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23E445-9AC9-B54C-BEFF-3D082B37B10F}" v="1" dt="2023-12-08T11:57:44.4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0123E445-9AC9-B54C-BEFF-3D082B37B10F}"/>
    <pc:docChg chg="custSel modSld">
      <pc:chgData name="Stuart C Wilde MBE" userId="effe1fc91cccb1d5" providerId="LiveId" clId="{0123E445-9AC9-B54C-BEFF-3D082B37B10F}" dt="2023-12-08T11:58:01.001" v="2" actId="478"/>
      <pc:docMkLst>
        <pc:docMk/>
      </pc:docMkLst>
      <pc:sldChg chg="addSp delSp modSp mod">
        <pc:chgData name="Stuart C Wilde MBE" userId="effe1fc91cccb1d5" providerId="LiveId" clId="{0123E445-9AC9-B54C-BEFF-3D082B37B10F}" dt="2023-12-08T11:58:01.001" v="2" actId="478"/>
        <pc:sldMkLst>
          <pc:docMk/>
          <pc:sldMk cId="1355694048" sldId="358"/>
        </pc:sldMkLst>
        <pc:spChg chg="add del mod">
          <ac:chgData name="Stuart C Wilde MBE" userId="effe1fc91cccb1d5" providerId="LiveId" clId="{0123E445-9AC9-B54C-BEFF-3D082B37B10F}" dt="2023-12-08T11:58:01.001" v="2" actId="478"/>
          <ac:spMkLst>
            <pc:docMk/>
            <pc:sldMk cId="1355694048" sldId="358"/>
            <ac:spMk id="2" creationId="{8356CBB7-5CA5-92D5-0CDE-87F436C6C096}"/>
          </ac:spMkLst>
        </pc:spChg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61A92DFD-44C0-D0B3-F37E-06EF76317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849" y="710205"/>
            <a:ext cx="7772400" cy="543759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6219124-314B-9FFC-29E1-4FEAC3FAB5F6}"/>
              </a:ext>
            </a:extLst>
          </p:cNvPr>
          <p:cNvSpPr/>
          <p:nvPr/>
        </p:nvSpPr>
        <p:spPr>
          <a:xfrm>
            <a:off x="2326467" y="485617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DBB9BB8-7CB3-969E-6D9E-6D6DA8055854}"/>
              </a:ext>
            </a:extLst>
          </p:cNvPr>
          <p:cNvSpPr txBox="1"/>
          <p:nvPr/>
        </p:nvSpPr>
        <p:spPr>
          <a:xfrm>
            <a:off x="3131559" y="1862010"/>
            <a:ext cx="3632023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400" dirty="0"/>
              <a:t>You will see this formula auto populated here.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7965150-CF10-953F-6822-E29DC906B768}"/>
              </a:ext>
            </a:extLst>
          </p:cNvPr>
          <p:cNvSpPr/>
          <p:nvPr/>
        </p:nvSpPr>
        <p:spPr>
          <a:xfrm>
            <a:off x="6762345" y="1892682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73595B3-B279-C49F-1463-41CDD82852A9}"/>
              </a:ext>
            </a:extLst>
          </p:cNvPr>
          <p:cNvCxnSpPr>
            <a:cxnSpLocks/>
          </p:cNvCxnSpPr>
          <p:nvPr/>
        </p:nvCxnSpPr>
        <p:spPr>
          <a:xfrm flipV="1">
            <a:off x="3246360" y="1436885"/>
            <a:ext cx="0" cy="42512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64D1FC16-091F-F74D-7A4B-564E50D683B1}"/>
              </a:ext>
            </a:extLst>
          </p:cNvPr>
          <p:cNvCxnSpPr>
            <a:cxnSpLocks/>
          </p:cNvCxnSpPr>
          <p:nvPr/>
        </p:nvCxnSpPr>
        <p:spPr>
          <a:xfrm>
            <a:off x="4354982" y="5235050"/>
            <a:ext cx="0" cy="408783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C83D8820-EE5B-F42E-9708-9CB16B3CB0E6}"/>
              </a:ext>
            </a:extLst>
          </p:cNvPr>
          <p:cNvSpPr txBox="1"/>
          <p:nvPr/>
        </p:nvSpPr>
        <p:spPr>
          <a:xfrm>
            <a:off x="2604344" y="4711830"/>
            <a:ext cx="1905834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Edit year 1 ‘Gross Benefit’ field.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3DDB21-8B31-1295-B5D6-B74B933F4D24}"/>
              </a:ext>
            </a:extLst>
          </p:cNvPr>
          <p:cNvSpPr txBox="1"/>
          <p:nvPr/>
        </p:nvSpPr>
        <p:spPr>
          <a:xfrm>
            <a:off x="1200743" y="1131259"/>
            <a:ext cx="974402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Accept the formula.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A5BFCF0-0A8A-02D7-D117-F88B3AA6A51C}"/>
              </a:ext>
            </a:extLst>
          </p:cNvPr>
          <p:cNvSpPr/>
          <p:nvPr/>
        </p:nvSpPr>
        <p:spPr>
          <a:xfrm>
            <a:off x="924648" y="1275607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DEADFF3-239B-3603-2EA6-EB44116B44E4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2175145" y="1392869"/>
            <a:ext cx="628085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A0005022-6AE5-B68E-1059-20DA8A332D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774" y="3852919"/>
            <a:ext cx="4867968" cy="153374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B62C4BF-D55E-6AFC-4CEF-3799D7BFD39B}"/>
              </a:ext>
            </a:extLst>
          </p:cNvPr>
          <p:cNvSpPr txBox="1"/>
          <p:nvPr/>
        </p:nvSpPr>
        <p:spPr>
          <a:xfrm>
            <a:off x="5682406" y="2604440"/>
            <a:ext cx="4771315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400" dirty="0"/>
              <a:t>Excel will return you back to the ‘£ Combo Chart’ worksheet/field ‘B2’.  Right click on this field and select ‘copy’.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495386F-0B50-401E-5AAB-6CB6C0C976B6}"/>
              </a:ext>
            </a:extLst>
          </p:cNvPr>
          <p:cNvSpPr/>
          <p:nvPr/>
        </p:nvSpPr>
        <p:spPr>
          <a:xfrm>
            <a:off x="10453721" y="274878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F8282BE-F7C4-849E-B9B1-95FE29028863}"/>
              </a:ext>
            </a:extLst>
          </p:cNvPr>
          <p:cNvCxnSpPr>
            <a:cxnSpLocks/>
          </p:cNvCxnSpPr>
          <p:nvPr/>
        </p:nvCxnSpPr>
        <p:spPr>
          <a:xfrm flipH="1">
            <a:off x="6778018" y="3127660"/>
            <a:ext cx="1" cy="1670578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7C220DF5-7BE3-07A2-42A2-2F756FE57110}"/>
              </a:ext>
            </a:extLst>
          </p:cNvPr>
          <p:cNvSpPr/>
          <p:nvPr/>
        </p:nvSpPr>
        <p:spPr>
          <a:xfrm>
            <a:off x="6967269" y="4727323"/>
            <a:ext cx="3367287" cy="125302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0D676AB-4D5D-4F03-DFAA-BF251A373ECB}"/>
              </a:ext>
            </a:extLst>
          </p:cNvPr>
          <p:cNvSpPr txBox="1"/>
          <p:nvPr/>
        </p:nvSpPr>
        <p:spPr>
          <a:xfrm>
            <a:off x="7178287" y="5322994"/>
            <a:ext cx="3679862" cy="7386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fields ‘C2–K2’, right click, then paste.  You will see these values being populated into the data table from the EBP worksheet.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B15E13C-E345-E251-ADFF-94374FAC8144}"/>
              </a:ext>
            </a:extLst>
          </p:cNvPr>
          <p:cNvSpPr/>
          <p:nvPr/>
        </p:nvSpPr>
        <p:spPr>
          <a:xfrm>
            <a:off x="10858148" y="558430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1472606-25A0-4992-1FB9-E2C7692A99D7}"/>
              </a:ext>
            </a:extLst>
          </p:cNvPr>
          <p:cNvCxnSpPr>
            <a:cxnSpLocks/>
          </p:cNvCxnSpPr>
          <p:nvPr/>
        </p:nvCxnSpPr>
        <p:spPr>
          <a:xfrm flipV="1">
            <a:off x="8093624" y="4852674"/>
            <a:ext cx="0" cy="46324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88C0983-D914-9B8E-C142-AACB184E6AC7}"/>
              </a:ext>
            </a:extLst>
          </p:cNvPr>
          <p:cNvCxnSpPr>
            <a:cxnSpLocks/>
          </p:cNvCxnSpPr>
          <p:nvPr/>
        </p:nvCxnSpPr>
        <p:spPr>
          <a:xfrm flipH="1" flipV="1">
            <a:off x="8848500" y="4852673"/>
            <a:ext cx="1" cy="46324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73B59ED-04D7-163E-66C3-80B00548184A}"/>
              </a:ext>
            </a:extLst>
          </p:cNvPr>
          <p:cNvCxnSpPr>
            <a:cxnSpLocks/>
          </p:cNvCxnSpPr>
          <p:nvPr/>
        </p:nvCxnSpPr>
        <p:spPr>
          <a:xfrm flipV="1">
            <a:off x="9596348" y="4852672"/>
            <a:ext cx="1" cy="46324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8BA849ED-19CC-3B0B-07FF-20A214F6BD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2" t="11683" r="85173" b="86568"/>
          <a:stretch/>
        </p:blipFill>
        <p:spPr>
          <a:xfrm>
            <a:off x="3075172" y="1341678"/>
            <a:ext cx="342376" cy="95206"/>
          </a:xfrm>
          <a:prstGeom prst="rect">
            <a:avLst/>
          </a:prstGeom>
          <a:ln w="3175">
            <a:noFill/>
          </a:ln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8FD13088-7100-128F-1CFC-88AC99E53A94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68</a:t>
            </a:r>
          </a:p>
        </p:txBody>
      </p:sp>
    </p:spTree>
    <p:extLst>
      <p:ext uri="{BB962C8B-B14F-4D97-AF65-F5344CB8AC3E}">
        <p14:creationId xmlns:p14="http://schemas.microsoft.com/office/powerpoint/2010/main" val="1355694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85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40</cp:revision>
  <dcterms:created xsi:type="dcterms:W3CDTF">2018-11-18T20:12:59Z</dcterms:created>
  <dcterms:modified xsi:type="dcterms:W3CDTF">2023-12-08T11:58:05Z</dcterms:modified>
</cp:coreProperties>
</file>