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953140A2-D454-912C-9A63-81D73A73C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471" y="1381545"/>
            <a:ext cx="7875184" cy="44297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6CF98A-CD03-234B-D470-C575DB8B156D}"/>
              </a:ext>
            </a:extLst>
          </p:cNvPr>
          <p:cNvSpPr txBox="1"/>
          <p:nvPr/>
        </p:nvSpPr>
        <p:spPr>
          <a:xfrm>
            <a:off x="3546942" y="3825096"/>
            <a:ext cx="2408885" cy="13969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Right click on the ‘£ Intermediate-Emergent (2)’ worksheet name, then select ‘Rename’ when the window opens.  Rename the worksheet ‘£ Dir-</a:t>
            </a:r>
            <a:r>
              <a:rPr lang="en-US" sz="1400" dirty="0" err="1"/>
              <a:t>Effic</a:t>
            </a:r>
            <a:r>
              <a:rPr lang="en-US" sz="1400" dirty="0"/>
              <a:t>-Avoid’.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04B9B3-98D9-D422-6910-32FE943B9121}"/>
              </a:ext>
            </a:extLst>
          </p:cNvPr>
          <p:cNvSpPr/>
          <p:nvPr/>
        </p:nvSpPr>
        <p:spPr>
          <a:xfrm>
            <a:off x="3270289" y="440521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9299D57-FB23-909E-E68B-BD72972F33E9}"/>
              </a:ext>
            </a:extLst>
          </p:cNvPr>
          <p:cNvCxnSpPr>
            <a:cxnSpLocks/>
          </p:cNvCxnSpPr>
          <p:nvPr/>
        </p:nvCxnSpPr>
        <p:spPr>
          <a:xfrm>
            <a:off x="5902539" y="5228663"/>
            <a:ext cx="0" cy="39358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53DB110-C748-4013-6601-61AA62B15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7389" y="3771604"/>
            <a:ext cx="696978" cy="165735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4BAA5BA-2F0B-C6B8-3AB6-43E5BC2D2243}"/>
              </a:ext>
            </a:extLst>
          </p:cNvPr>
          <p:cNvCxnSpPr>
            <a:cxnSpLocks/>
          </p:cNvCxnSpPr>
          <p:nvPr/>
        </p:nvCxnSpPr>
        <p:spPr>
          <a:xfrm>
            <a:off x="5954067" y="4000740"/>
            <a:ext cx="12332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62D9E7F-D113-5514-CA8F-98524BAD5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0008" y="4814753"/>
            <a:ext cx="696978" cy="111779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0A7F8AC-8125-C4D8-AC12-159CFF1C2BFD}"/>
              </a:ext>
            </a:extLst>
          </p:cNvPr>
          <p:cNvCxnSpPr>
            <a:cxnSpLocks/>
          </p:cNvCxnSpPr>
          <p:nvPr/>
        </p:nvCxnSpPr>
        <p:spPr>
          <a:xfrm flipV="1">
            <a:off x="9118244" y="5744945"/>
            <a:ext cx="551032" cy="8575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D19FEFC-ADD8-7183-B510-518571CBF144}"/>
              </a:ext>
            </a:extLst>
          </p:cNvPr>
          <p:cNvCxnSpPr>
            <a:cxnSpLocks/>
          </p:cNvCxnSpPr>
          <p:nvPr/>
        </p:nvCxnSpPr>
        <p:spPr>
          <a:xfrm flipV="1">
            <a:off x="8722747" y="4596939"/>
            <a:ext cx="0" cy="39270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83C0613E-9B1C-70BF-B27A-258C11FFAF86}"/>
              </a:ext>
            </a:extLst>
          </p:cNvPr>
          <p:cNvSpPr/>
          <p:nvPr/>
        </p:nvSpPr>
        <p:spPr>
          <a:xfrm>
            <a:off x="7085256" y="534951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C84B935-BC90-82F5-F4AB-14842C901E41}"/>
              </a:ext>
            </a:extLst>
          </p:cNvPr>
          <p:cNvCxnSpPr>
            <a:cxnSpLocks/>
          </p:cNvCxnSpPr>
          <p:nvPr/>
        </p:nvCxnSpPr>
        <p:spPr>
          <a:xfrm>
            <a:off x="8863531" y="2896619"/>
            <a:ext cx="0" cy="28009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109D552-8381-A83C-2849-5B7E97B66DFF}"/>
              </a:ext>
            </a:extLst>
          </p:cNvPr>
          <p:cNvCxnSpPr>
            <a:cxnSpLocks/>
          </p:cNvCxnSpPr>
          <p:nvPr/>
        </p:nvCxnSpPr>
        <p:spPr>
          <a:xfrm flipH="1">
            <a:off x="9056685" y="2884949"/>
            <a:ext cx="20072" cy="177938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4722C274-FC6E-BB56-24FD-12D595715D58}"/>
              </a:ext>
            </a:extLst>
          </p:cNvPr>
          <p:cNvSpPr txBox="1"/>
          <p:nvPr/>
        </p:nvSpPr>
        <p:spPr>
          <a:xfrm>
            <a:off x="2724572" y="2944759"/>
            <a:ext cx="5763029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Tip</a:t>
            </a:r>
            <a:r>
              <a:rPr lang="en-US" sz="1400" dirty="0"/>
              <a:t>:  When highlighting the column headings, right click to select ‘Format Cells’ to help tidy them up.  For example, you can ‘Wrap’ the text.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0BC5B1A-6A0B-FD3D-CD35-1CD3BEDCBDC3}"/>
              </a:ext>
            </a:extLst>
          </p:cNvPr>
          <p:cNvCxnSpPr>
            <a:cxnSpLocks/>
          </p:cNvCxnSpPr>
          <p:nvPr/>
        </p:nvCxnSpPr>
        <p:spPr>
          <a:xfrm flipV="1">
            <a:off x="4981006" y="2351702"/>
            <a:ext cx="0" cy="59747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76FA634-7533-D0BC-4841-7F62A9F9921E}"/>
              </a:ext>
            </a:extLst>
          </p:cNvPr>
          <p:cNvSpPr txBox="1"/>
          <p:nvPr/>
        </p:nvSpPr>
        <p:spPr>
          <a:xfrm>
            <a:off x="2866064" y="2246813"/>
            <a:ext cx="4721259" cy="208116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7DC142-A3E5-184F-74C0-F7258C8B0EF0}"/>
              </a:ext>
            </a:extLst>
          </p:cNvPr>
          <p:cNvSpPr txBox="1"/>
          <p:nvPr/>
        </p:nvSpPr>
        <p:spPr>
          <a:xfrm>
            <a:off x="3166048" y="1065842"/>
            <a:ext cx="6679837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Tip</a:t>
            </a:r>
            <a:r>
              <a:rPr lang="en-US" sz="1400" dirty="0"/>
              <a:t>:  Highlight the columns together, then drag the line between the letters to increase/decrease the width of the columns.  This makes the PivotTable look presentable.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6D1B19-CDC4-120C-B9A6-86BDA70D8874}"/>
              </a:ext>
            </a:extLst>
          </p:cNvPr>
          <p:cNvSpPr txBox="1"/>
          <p:nvPr/>
        </p:nvSpPr>
        <p:spPr>
          <a:xfrm>
            <a:off x="2780338" y="1978955"/>
            <a:ext cx="4649014" cy="117475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90FD3B9-1DED-1AAE-2E7B-431CE69BED50}"/>
              </a:ext>
            </a:extLst>
          </p:cNvPr>
          <p:cNvCxnSpPr>
            <a:cxnSpLocks/>
          </p:cNvCxnSpPr>
          <p:nvPr/>
        </p:nvCxnSpPr>
        <p:spPr>
          <a:xfrm>
            <a:off x="4027614" y="1589062"/>
            <a:ext cx="0" cy="37051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416BEDA-B0BA-9442-EA12-E8ECBB5980D0}"/>
              </a:ext>
            </a:extLst>
          </p:cNvPr>
          <p:cNvSpPr txBox="1"/>
          <p:nvPr/>
        </p:nvSpPr>
        <p:spPr>
          <a:xfrm>
            <a:off x="229455" y="1732207"/>
            <a:ext cx="1600425" cy="202777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Tip</a:t>
            </a:r>
            <a:r>
              <a:rPr lang="en-US" sz="1400" dirty="0"/>
              <a:t>:  These labels can be moved into a different order by right clicking on them to select ‘Move’.  This will change how they appear in the PivotTable.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04000F1-BFCE-4201-54D0-B5F5F81591D2}"/>
              </a:ext>
            </a:extLst>
          </p:cNvPr>
          <p:cNvCxnSpPr>
            <a:cxnSpLocks/>
          </p:cNvCxnSpPr>
          <p:nvPr/>
        </p:nvCxnSpPr>
        <p:spPr>
          <a:xfrm>
            <a:off x="1829880" y="2497792"/>
            <a:ext cx="35076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705AF95-F58B-5626-4EDA-CBC1C48D15C6}"/>
              </a:ext>
            </a:extLst>
          </p:cNvPr>
          <p:cNvCxnSpPr>
            <a:cxnSpLocks/>
          </p:cNvCxnSpPr>
          <p:nvPr/>
        </p:nvCxnSpPr>
        <p:spPr>
          <a:xfrm>
            <a:off x="1829880" y="2574638"/>
            <a:ext cx="420431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24F2F02-C64E-C4B0-1AE6-4E2D4CDE2608}"/>
              </a:ext>
            </a:extLst>
          </p:cNvPr>
          <p:cNvSpPr txBox="1"/>
          <p:nvPr/>
        </p:nvSpPr>
        <p:spPr>
          <a:xfrm>
            <a:off x="10502562" y="3623672"/>
            <a:ext cx="1493714" cy="224676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Tip</a:t>
            </a:r>
            <a:r>
              <a:rPr lang="en-US" sz="1400" dirty="0"/>
              <a:t>:  These fields can be moved into a different order by ‘click- hold-dragging’ them to the desired location.  This will change how they appear in the PivotTable.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EEE4207-0004-82DA-DCBB-9C602FB3E343}"/>
              </a:ext>
            </a:extLst>
          </p:cNvPr>
          <p:cNvCxnSpPr>
            <a:cxnSpLocks/>
          </p:cNvCxnSpPr>
          <p:nvPr/>
        </p:nvCxnSpPr>
        <p:spPr>
          <a:xfrm flipH="1">
            <a:off x="9923276" y="4520021"/>
            <a:ext cx="579286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B25BC3B-FDCC-4393-1348-E53490CB04F2}"/>
              </a:ext>
            </a:extLst>
          </p:cNvPr>
          <p:cNvSpPr txBox="1"/>
          <p:nvPr/>
        </p:nvSpPr>
        <p:spPr>
          <a:xfrm>
            <a:off x="7360921" y="4995194"/>
            <a:ext cx="2028789" cy="9541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Right click on the ‘Benefit Type’ field, when the window opens, select ‘Remove Field’.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3520E7C-BE5A-303B-F399-2A36DDD91831}"/>
              </a:ext>
            </a:extLst>
          </p:cNvPr>
          <p:cNvSpPr txBox="1"/>
          <p:nvPr/>
        </p:nvSpPr>
        <p:spPr>
          <a:xfrm>
            <a:off x="8141232" y="1960411"/>
            <a:ext cx="2700319" cy="94597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Drag the ‘Benefit Category’ field down from ‘Filters’ and drop it into ‘Rows’ underneath the ‘Cash/Non-Cash Releasing’ field.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ADA3A85-C15D-45CE-484D-3BA3B6C01DF8}"/>
              </a:ext>
            </a:extLst>
          </p:cNvPr>
          <p:cNvSpPr/>
          <p:nvPr/>
        </p:nvSpPr>
        <p:spPr>
          <a:xfrm>
            <a:off x="9346884" y="172205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1CF80E-71F3-0A2C-62D9-CF0847A59245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82</a:t>
            </a:r>
          </a:p>
        </p:txBody>
      </p:sp>
    </p:spTree>
    <p:extLst>
      <p:ext uri="{BB962C8B-B14F-4D97-AF65-F5344CB8AC3E}">
        <p14:creationId xmlns:p14="http://schemas.microsoft.com/office/powerpoint/2010/main" val="824395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209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42</cp:revision>
  <dcterms:created xsi:type="dcterms:W3CDTF">2018-11-18T20:12:59Z</dcterms:created>
  <dcterms:modified xsi:type="dcterms:W3CDTF">2023-12-08T09:29:45Z</dcterms:modified>
</cp:coreProperties>
</file>