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71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FF32ECB-9516-6844-E9AD-35ED17F29C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146" y="4182955"/>
            <a:ext cx="9983912" cy="1536711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532F56E-F465-0DC9-0036-E025ED3380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146" y="1949322"/>
            <a:ext cx="9983912" cy="1687554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E961397-4FCC-56FA-280E-279026A88A3B}"/>
              </a:ext>
            </a:extLst>
          </p:cNvPr>
          <p:cNvSpPr txBox="1"/>
          <p:nvPr/>
        </p:nvSpPr>
        <p:spPr>
          <a:xfrm>
            <a:off x="53048" y="1570576"/>
            <a:ext cx="10092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Gross Direct, Efficiency &amp; Avoidance Benefits that are Cash/Non-Cash Releasing across the life of the CI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629D0B-3A25-506D-3722-9491F1CA9AE7}"/>
              </a:ext>
            </a:extLst>
          </p:cNvPr>
          <p:cNvSpPr txBox="1"/>
          <p:nvPr/>
        </p:nvSpPr>
        <p:spPr>
          <a:xfrm>
            <a:off x="45946" y="3806484"/>
            <a:ext cx="10012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Gross Intermediate &amp; Emergent Benefits that are Cash/Non-Cash Releasing across the life of the CI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6E1780D-A138-E001-C6CC-C9EC2B97F402}"/>
              </a:ext>
            </a:extLst>
          </p:cNvPr>
          <p:cNvSpPr/>
          <p:nvPr/>
        </p:nvSpPr>
        <p:spPr>
          <a:xfrm>
            <a:off x="9489242" y="3465920"/>
            <a:ext cx="631371" cy="195943"/>
          </a:xfrm>
          <a:prstGeom prst="rect">
            <a:avLst/>
          </a:prstGeom>
          <a:noFill/>
          <a:ln w="127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Elbow Connector 11">
            <a:extLst>
              <a:ext uri="{FF2B5EF4-FFF2-40B4-BE49-F238E27FC236}">
                <a16:creationId xmlns:a16="http://schemas.microsoft.com/office/drawing/2014/main" id="{F4D61894-92A9-A880-884C-0C97D67DFE0A}"/>
              </a:ext>
            </a:extLst>
          </p:cNvPr>
          <p:cNvCxnSpPr>
            <a:cxnSpLocks/>
            <a:stCxn id="7" idx="3"/>
            <a:endCxn id="13" idx="1"/>
          </p:cNvCxnSpPr>
          <p:nvPr/>
        </p:nvCxnSpPr>
        <p:spPr>
          <a:xfrm>
            <a:off x="10120613" y="3563892"/>
            <a:ext cx="482232" cy="328686"/>
          </a:xfrm>
          <a:prstGeom prst="bentConnector3">
            <a:avLst>
              <a:gd name="adj1" fmla="val 50000"/>
            </a:avLst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33168062-E535-5453-9CC1-D97BBA92C8E6}"/>
              </a:ext>
            </a:extLst>
          </p:cNvPr>
          <p:cNvSpPr/>
          <p:nvPr/>
        </p:nvSpPr>
        <p:spPr>
          <a:xfrm>
            <a:off x="9486141" y="5540431"/>
            <a:ext cx="631371" cy="195943"/>
          </a:xfrm>
          <a:prstGeom prst="rect">
            <a:avLst/>
          </a:prstGeom>
          <a:noFill/>
          <a:ln w="127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Elbow Connector 17">
            <a:extLst>
              <a:ext uri="{FF2B5EF4-FFF2-40B4-BE49-F238E27FC236}">
                <a16:creationId xmlns:a16="http://schemas.microsoft.com/office/drawing/2014/main" id="{0BDC54BF-2683-D1AC-A156-F59B682A6C6D}"/>
              </a:ext>
            </a:extLst>
          </p:cNvPr>
          <p:cNvCxnSpPr>
            <a:cxnSpLocks/>
            <a:stCxn id="17" idx="3"/>
            <a:endCxn id="13" idx="1"/>
          </p:cNvCxnSpPr>
          <p:nvPr/>
        </p:nvCxnSpPr>
        <p:spPr>
          <a:xfrm flipV="1">
            <a:off x="10117512" y="3892578"/>
            <a:ext cx="485333" cy="1745825"/>
          </a:xfrm>
          <a:prstGeom prst="bentConnector3">
            <a:avLst>
              <a:gd name="adj1" fmla="val 50000"/>
            </a:avLst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FD8208BA-2542-F682-F1A5-76C4CCA301D3}"/>
              </a:ext>
            </a:extLst>
          </p:cNvPr>
          <p:cNvSpPr/>
          <p:nvPr/>
        </p:nvSpPr>
        <p:spPr>
          <a:xfrm>
            <a:off x="10602845" y="2955698"/>
            <a:ext cx="1626592" cy="187376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ctr"/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GB" sz="9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End Benefit-02 (Reduced Expenditure)</a:t>
            </a:r>
            <a:r>
              <a:rPr lang="en-GB" sz="9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  On premise servers removed; fewer contracts; cost optimisation; fewer licences; integration; convergence; monetised time savings; value for money.  </a:t>
            </a:r>
            <a:endParaRPr lang="en-GB" sz="900" dirty="0">
              <a:solidFill>
                <a:schemeClr val="tx1"/>
              </a:solidFill>
            </a:endParaRPr>
          </a:p>
          <a:p>
            <a:r>
              <a:rPr lang="en-GB" sz="900" dirty="0">
                <a:solidFill>
                  <a:schemeClr val="tx1"/>
                </a:solidFill>
              </a:rPr>
              <a:t>FBC Target:  £125.6M.</a:t>
            </a:r>
          </a:p>
          <a:p>
            <a:r>
              <a:rPr lang="en-GB" sz="900" dirty="0">
                <a:solidFill>
                  <a:schemeClr val="tx1"/>
                </a:solidFill>
              </a:rPr>
              <a:t>Current value:  £71,754.360M.</a:t>
            </a: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8531357-A919-A310-5A52-93FB1FD021C1}"/>
              </a:ext>
            </a:extLst>
          </p:cNvPr>
          <p:cNvSpPr txBox="1"/>
          <p:nvPr/>
        </p:nvSpPr>
        <p:spPr>
          <a:xfrm>
            <a:off x="152912" y="1152144"/>
            <a:ext cx="11916220" cy="3077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The aggregated, low-level Intermediate/Emergent Benefits are used to inform and quantify, the Economic End Benefit on the CI’s Benefit Map.  See para 1.1.1.</a:t>
            </a:r>
          </a:p>
        </p:txBody>
      </p:sp>
      <p:sp>
        <p:nvSpPr>
          <p:cNvPr id="16" name="Action Button: Blank 35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C15C632F-E1A6-989C-4318-18C4EB4D1393}"/>
              </a:ext>
            </a:extLst>
          </p:cNvPr>
          <p:cNvSpPr/>
          <p:nvPr/>
        </p:nvSpPr>
        <p:spPr>
          <a:xfrm rot="16200000">
            <a:off x="11880367" y="3823975"/>
            <a:ext cx="698531" cy="130241"/>
          </a:xfrm>
          <a:prstGeom prst="actionButtonBlank">
            <a:avLst/>
          </a:prstGeom>
          <a:solidFill>
            <a:srgbClr val="D6A300"/>
          </a:solidFill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103831" tIns="51914" rIns="103831" bIns="51914" rtlCol="0" anchor="ctr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Economic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05C6E03-125D-49DA-7BF9-449F221A26EB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83</a:t>
            </a:r>
          </a:p>
        </p:txBody>
      </p:sp>
    </p:spTree>
    <p:extLst>
      <p:ext uri="{BB962C8B-B14F-4D97-AF65-F5344CB8AC3E}">
        <p14:creationId xmlns:p14="http://schemas.microsoft.com/office/powerpoint/2010/main" val="39805033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112</Words>
  <Application>Microsoft Macintosh PowerPoint</Application>
  <PresentationFormat>Widescreen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42</cp:revision>
  <dcterms:created xsi:type="dcterms:W3CDTF">2018-11-18T20:12:59Z</dcterms:created>
  <dcterms:modified xsi:type="dcterms:W3CDTF">2023-12-08T09:30:23Z</dcterms:modified>
</cp:coreProperties>
</file>