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7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F649CAAB-DF1C-86FF-C8EE-2F9A952EC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8384" y="1304532"/>
            <a:ext cx="8881922" cy="490256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773A3A9-133B-B7E4-912A-002CFD960D3A}"/>
              </a:ext>
            </a:extLst>
          </p:cNvPr>
          <p:cNvSpPr txBox="1"/>
          <p:nvPr/>
        </p:nvSpPr>
        <p:spPr>
          <a:xfrm>
            <a:off x="4350804" y="4077811"/>
            <a:ext cx="3283579" cy="193899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Drag and drop the highlighted field names from the ‘Field Name’ group at the top, into the ‘Filters, Columns, Rows and Values’ fields at the bottom as shown.  </a:t>
            </a:r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When complete, the field name ‘Benefit (i.e. Difference/Value/Description)’ auto populates with the additional text ‘Sum of’, when it has been dropped into the ‘Values’ field.  Allow that to happen – do nothing.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829252-3D33-364C-DE7B-BB53233C8F14}"/>
              </a:ext>
            </a:extLst>
          </p:cNvPr>
          <p:cNvSpPr/>
          <p:nvPr/>
        </p:nvSpPr>
        <p:spPr>
          <a:xfrm>
            <a:off x="4072927" y="4833082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73A3A9-133B-B7E4-912A-002CFD960D3A}"/>
              </a:ext>
            </a:extLst>
          </p:cNvPr>
          <p:cNvSpPr txBox="1"/>
          <p:nvPr/>
        </p:nvSpPr>
        <p:spPr>
          <a:xfrm>
            <a:off x="8367167" y="3300618"/>
            <a:ext cx="571112" cy="335173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73A3A9-133B-B7E4-912A-002CFD960D3A}"/>
              </a:ext>
            </a:extLst>
          </p:cNvPr>
          <p:cNvSpPr txBox="1"/>
          <p:nvPr/>
        </p:nvSpPr>
        <p:spPr>
          <a:xfrm>
            <a:off x="8367480" y="4773128"/>
            <a:ext cx="519193" cy="156360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73A3A9-133B-B7E4-912A-002CFD960D3A}"/>
              </a:ext>
            </a:extLst>
          </p:cNvPr>
          <p:cNvSpPr txBox="1"/>
          <p:nvPr/>
        </p:nvSpPr>
        <p:spPr>
          <a:xfrm>
            <a:off x="9841276" y="4761587"/>
            <a:ext cx="919782" cy="88260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D869CC5-43F1-3F47-1185-378F45032E72}"/>
              </a:ext>
            </a:extLst>
          </p:cNvPr>
          <p:cNvSpPr/>
          <p:nvPr/>
        </p:nvSpPr>
        <p:spPr>
          <a:xfrm>
            <a:off x="8214661" y="3131776"/>
            <a:ext cx="2667882" cy="2926070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7849E23-BA3B-DE89-A067-D4A7DE69352C}"/>
              </a:ext>
            </a:extLst>
          </p:cNvPr>
          <p:cNvCxnSpPr>
            <a:cxnSpLocks/>
          </p:cNvCxnSpPr>
          <p:nvPr/>
        </p:nvCxnSpPr>
        <p:spPr>
          <a:xfrm flipV="1">
            <a:off x="8345735" y="588014"/>
            <a:ext cx="2567330" cy="157254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A000163-4484-5CE8-288F-32FBE8635264}"/>
              </a:ext>
            </a:extLst>
          </p:cNvPr>
          <p:cNvCxnSpPr>
            <a:cxnSpLocks/>
          </p:cNvCxnSpPr>
          <p:nvPr/>
        </p:nvCxnSpPr>
        <p:spPr>
          <a:xfrm>
            <a:off x="8367167" y="3076454"/>
            <a:ext cx="2536027" cy="126111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72BC02D-C2FB-0B09-D44F-937A0C2CB39B}"/>
              </a:ext>
            </a:extLst>
          </p:cNvPr>
          <p:cNvCxnSpPr>
            <a:cxnSpLocks/>
          </p:cNvCxnSpPr>
          <p:nvPr/>
        </p:nvCxnSpPr>
        <p:spPr>
          <a:xfrm flipV="1">
            <a:off x="10768873" y="622251"/>
            <a:ext cx="1214897" cy="153830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B339052-1E24-335D-A214-FDA260A2A827}"/>
              </a:ext>
            </a:extLst>
          </p:cNvPr>
          <p:cNvCxnSpPr>
            <a:cxnSpLocks/>
          </p:cNvCxnSpPr>
          <p:nvPr/>
        </p:nvCxnSpPr>
        <p:spPr>
          <a:xfrm>
            <a:off x="10761058" y="3076454"/>
            <a:ext cx="1232583" cy="123036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2F8F999E-EF4D-FEA2-87D7-30204193A90B}"/>
              </a:ext>
            </a:extLst>
          </p:cNvPr>
          <p:cNvSpPr txBox="1"/>
          <p:nvPr/>
        </p:nvSpPr>
        <p:spPr>
          <a:xfrm>
            <a:off x="205378" y="2395084"/>
            <a:ext cx="1520682" cy="156966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the ‘Benefit Category’ drop-down icon, when the ‘Benefit Category’ window appears, ensure only the two time fields are selected.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DA28632-352C-B195-8B8F-6C426BFED4EB}"/>
              </a:ext>
            </a:extLst>
          </p:cNvPr>
          <p:cNvSpPr/>
          <p:nvPr/>
        </p:nvSpPr>
        <p:spPr>
          <a:xfrm>
            <a:off x="838743" y="216055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56FDA80-0DD7-6E56-646A-BBD5991D7840}"/>
              </a:ext>
            </a:extLst>
          </p:cNvPr>
          <p:cNvSpPr/>
          <p:nvPr/>
        </p:nvSpPr>
        <p:spPr>
          <a:xfrm>
            <a:off x="8345735" y="2141812"/>
            <a:ext cx="2423138" cy="93464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C3007169-00E8-A529-A18F-E4B5576182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3065" y="591089"/>
            <a:ext cx="1070705" cy="261147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4248694-A22C-680E-D9F5-337848D88447}"/>
              </a:ext>
            </a:extLst>
          </p:cNvPr>
          <p:cNvSpPr txBox="1"/>
          <p:nvPr/>
        </p:nvSpPr>
        <p:spPr>
          <a:xfrm>
            <a:off x="9636481" y="3285201"/>
            <a:ext cx="919782" cy="88260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26" name="Elbow Connector 25">
            <a:extLst>
              <a:ext uri="{FF2B5EF4-FFF2-40B4-BE49-F238E27FC236}">
                <a16:creationId xmlns:a16="http://schemas.microsoft.com/office/drawing/2014/main" id="{415236CA-11BE-7ED9-50E3-C14FEB7146A3}"/>
              </a:ext>
            </a:extLst>
          </p:cNvPr>
          <p:cNvCxnSpPr>
            <a:cxnSpLocks/>
            <a:stCxn id="13" idx="3"/>
            <a:endCxn id="30" idx="0"/>
          </p:cNvCxnSpPr>
          <p:nvPr/>
        </p:nvCxnSpPr>
        <p:spPr>
          <a:xfrm flipV="1">
            <a:off x="7634383" y="3192510"/>
            <a:ext cx="2009627" cy="1854797"/>
          </a:xfrm>
          <a:prstGeom prst="bentConnector4">
            <a:avLst>
              <a:gd name="adj1" fmla="val 48454"/>
              <a:gd name="adj2" fmla="val 112325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2943B4E-10B1-9A6A-6C30-1613D380FB2C}"/>
              </a:ext>
            </a:extLst>
          </p:cNvPr>
          <p:cNvSpPr txBox="1"/>
          <p:nvPr/>
        </p:nvSpPr>
        <p:spPr>
          <a:xfrm>
            <a:off x="9581865" y="3192510"/>
            <a:ext cx="124290" cy="80236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pic>
        <p:nvPicPr>
          <p:cNvPr id="36" name="Picture 35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FA0876B9-5ACE-0863-9C02-7361B26BF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9579" y="4065649"/>
            <a:ext cx="1128953" cy="147157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6144C97A-1A13-61DC-CEC4-CD18FF7F7607}"/>
              </a:ext>
            </a:extLst>
          </p:cNvPr>
          <p:cNvSpPr txBox="1"/>
          <p:nvPr/>
        </p:nvSpPr>
        <p:spPr>
          <a:xfrm>
            <a:off x="2185939" y="5168293"/>
            <a:ext cx="1346653" cy="88260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5DDA4CD-D502-FAD2-DDA8-234D21CD9992}"/>
              </a:ext>
            </a:extLst>
          </p:cNvPr>
          <p:cNvSpPr txBox="1"/>
          <p:nvPr/>
        </p:nvSpPr>
        <p:spPr>
          <a:xfrm>
            <a:off x="2185939" y="4721772"/>
            <a:ext cx="1346653" cy="88260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41" name="Elbow Connector 40">
            <a:extLst>
              <a:ext uri="{FF2B5EF4-FFF2-40B4-BE49-F238E27FC236}">
                <a16:creationId xmlns:a16="http://schemas.microsoft.com/office/drawing/2014/main" id="{A82DE0C9-0D14-8BB7-6E50-62785F2CAF55}"/>
              </a:ext>
            </a:extLst>
          </p:cNvPr>
          <p:cNvCxnSpPr>
            <a:stCxn id="59" idx="2"/>
            <a:endCxn id="68" idx="1"/>
          </p:cNvCxnSpPr>
          <p:nvPr/>
        </p:nvCxnSpPr>
        <p:spPr>
          <a:xfrm rot="16200000" flipH="1">
            <a:off x="1175250" y="3755213"/>
            <a:ext cx="801158" cy="1220220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3E42474D-8060-5A47-55D6-8D735B0FBECD}"/>
              </a:ext>
            </a:extLst>
          </p:cNvPr>
          <p:cNvCxnSpPr>
            <a:cxnSpLocks/>
            <a:stCxn id="59" idx="2"/>
            <a:endCxn id="39" idx="1"/>
          </p:cNvCxnSpPr>
          <p:nvPr/>
        </p:nvCxnSpPr>
        <p:spPr>
          <a:xfrm rot="16200000" flipH="1">
            <a:off x="951990" y="3978473"/>
            <a:ext cx="1247679" cy="1220220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06136B2-7339-8D63-DB4E-76F0808BFF0F}"/>
              </a:ext>
            </a:extLst>
          </p:cNvPr>
          <p:cNvSpPr txBox="1"/>
          <p:nvPr/>
        </p:nvSpPr>
        <p:spPr>
          <a:xfrm>
            <a:off x="3439538" y="2081890"/>
            <a:ext cx="165430" cy="54803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48" name="Elbow Connector 47">
            <a:extLst>
              <a:ext uri="{FF2B5EF4-FFF2-40B4-BE49-F238E27FC236}">
                <a16:creationId xmlns:a16="http://schemas.microsoft.com/office/drawing/2014/main" id="{9897AFA2-6BBC-7220-F4E2-DEBF91600438}"/>
              </a:ext>
            </a:extLst>
          </p:cNvPr>
          <p:cNvCxnSpPr>
            <a:cxnSpLocks/>
            <a:stCxn id="59" idx="3"/>
            <a:endCxn id="2" idx="0"/>
          </p:cNvCxnSpPr>
          <p:nvPr/>
        </p:nvCxnSpPr>
        <p:spPr>
          <a:xfrm flipV="1">
            <a:off x="1726060" y="2113884"/>
            <a:ext cx="2259345" cy="1066030"/>
          </a:xfrm>
          <a:prstGeom prst="bentConnector4">
            <a:avLst>
              <a:gd name="adj1" fmla="val 49061"/>
              <a:gd name="adj2" fmla="val 121444"/>
            </a:avLst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56" descr="Graphical user interface&#10;&#10;Description automatically generated">
            <a:extLst>
              <a:ext uri="{FF2B5EF4-FFF2-40B4-BE49-F238E27FC236}">
                <a16:creationId xmlns:a16="http://schemas.microsoft.com/office/drawing/2014/main" id="{00FEF779-4131-76FA-74B4-DA1B9FD91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6629" y="1150545"/>
            <a:ext cx="1154429" cy="143859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C14F99BF-AD13-F5A7-1A23-1BEE00C1A682}"/>
              </a:ext>
            </a:extLst>
          </p:cNvPr>
          <p:cNvSpPr/>
          <p:nvPr/>
        </p:nvSpPr>
        <p:spPr>
          <a:xfrm>
            <a:off x="3509929" y="72629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16A2DD9-E13B-55EF-0021-76658351D81C}"/>
              </a:ext>
            </a:extLst>
          </p:cNvPr>
          <p:cNvSpPr txBox="1"/>
          <p:nvPr/>
        </p:nvSpPr>
        <p:spPr>
          <a:xfrm>
            <a:off x="3797677" y="610138"/>
            <a:ext cx="4256860" cy="4616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the ‘Column Label’ drop-down icon, when this window appears, ensure only those fields with a date are selected.</a:t>
            </a:r>
          </a:p>
        </p:txBody>
      </p:sp>
      <p:cxnSp>
        <p:nvCxnSpPr>
          <p:cNvPr id="63" name="Elbow Connector 62">
            <a:extLst>
              <a:ext uri="{FF2B5EF4-FFF2-40B4-BE49-F238E27FC236}">
                <a16:creationId xmlns:a16="http://schemas.microsoft.com/office/drawing/2014/main" id="{B6A81C12-D96D-73B7-75D1-8377AF059B24}"/>
              </a:ext>
            </a:extLst>
          </p:cNvPr>
          <p:cNvCxnSpPr>
            <a:cxnSpLocks/>
            <a:endCxn id="57" idx="1"/>
          </p:cNvCxnSpPr>
          <p:nvPr/>
        </p:nvCxnSpPr>
        <p:spPr>
          <a:xfrm rot="16200000" flipH="1">
            <a:off x="4432054" y="1265267"/>
            <a:ext cx="802250" cy="406900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CF77086D-43B3-91E5-6CC8-E30EE5E6ED21}"/>
              </a:ext>
            </a:extLst>
          </p:cNvPr>
          <p:cNvSpPr txBox="1"/>
          <p:nvPr/>
        </p:nvSpPr>
        <p:spPr>
          <a:xfrm>
            <a:off x="3928003" y="2534336"/>
            <a:ext cx="93381" cy="54803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67" name="Elbow Connector 66">
            <a:extLst>
              <a:ext uri="{FF2B5EF4-FFF2-40B4-BE49-F238E27FC236}">
                <a16:creationId xmlns:a16="http://schemas.microsoft.com/office/drawing/2014/main" id="{64C75240-5F31-3DD2-4C6D-71C1F10B8DD3}"/>
              </a:ext>
            </a:extLst>
          </p:cNvPr>
          <p:cNvCxnSpPr>
            <a:cxnSpLocks/>
            <a:endCxn id="66" idx="3"/>
          </p:cNvCxnSpPr>
          <p:nvPr/>
        </p:nvCxnSpPr>
        <p:spPr>
          <a:xfrm rot="5400000">
            <a:off x="3581450" y="1514670"/>
            <a:ext cx="1487002" cy="607134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A93B09E-7111-B24C-76E8-E33E4C71FF27}"/>
              </a:ext>
            </a:extLst>
          </p:cNvPr>
          <p:cNvSpPr txBox="1"/>
          <p:nvPr/>
        </p:nvSpPr>
        <p:spPr>
          <a:xfrm>
            <a:off x="3942959" y="2113884"/>
            <a:ext cx="84892" cy="54803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6CE374-F8D9-1D63-DBD3-6C4B3141C361}"/>
              </a:ext>
            </a:extLst>
          </p:cNvPr>
          <p:cNvSpPr txBox="1"/>
          <p:nvPr/>
        </p:nvSpPr>
        <p:spPr>
          <a:xfrm>
            <a:off x="8319792" y="3187746"/>
            <a:ext cx="124290" cy="80236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24" name="Elbow Connector 23">
            <a:extLst>
              <a:ext uri="{FF2B5EF4-FFF2-40B4-BE49-F238E27FC236}">
                <a16:creationId xmlns:a16="http://schemas.microsoft.com/office/drawing/2014/main" id="{C393A126-80D7-5645-3BC8-CDDD43816457}"/>
              </a:ext>
            </a:extLst>
          </p:cNvPr>
          <p:cNvCxnSpPr>
            <a:cxnSpLocks/>
            <a:stCxn id="13" idx="3"/>
            <a:endCxn id="23" idx="1"/>
          </p:cNvCxnSpPr>
          <p:nvPr/>
        </p:nvCxnSpPr>
        <p:spPr>
          <a:xfrm flipV="1">
            <a:off x="7634383" y="3227864"/>
            <a:ext cx="685409" cy="1819443"/>
          </a:xfrm>
          <a:prstGeom prst="bentConnector3">
            <a:avLst>
              <a:gd name="adj1" fmla="val 50000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33F70EC-3CF5-F744-FA00-A2CCE49C7382}"/>
              </a:ext>
            </a:extLst>
          </p:cNvPr>
          <p:cNvSpPr txBox="1"/>
          <p:nvPr/>
        </p:nvSpPr>
        <p:spPr>
          <a:xfrm>
            <a:off x="8322170" y="4647458"/>
            <a:ext cx="124290" cy="80236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5" name="Elbow Connector 4">
            <a:extLst>
              <a:ext uri="{FF2B5EF4-FFF2-40B4-BE49-F238E27FC236}">
                <a16:creationId xmlns:a16="http://schemas.microsoft.com/office/drawing/2014/main" id="{057A2C25-7116-C9B9-23BA-F1A0EA443AD3}"/>
              </a:ext>
            </a:extLst>
          </p:cNvPr>
          <p:cNvCxnSpPr>
            <a:cxnSpLocks/>
            <a:stCxn id="13" idx="3"/>
            <a:endCxn id="3" idx="1"/>
          </p:cNvCxnSpPr>
          <p:nvPr/>
        </p:nvCxnSpPr>
        <p:spPr>
          <a:xfrm flipV="1">
            <a:off x="7634383" y="4687576"/>
            <a:ext cx="687787" cy="359731"/>
          </a:xfrm>
          <a:prstGeom prst="bentConnector3">
            <a:avLst>
              <a:gd name="adj1" fmla="val 50000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72ACC77-9E80-C056-5103-E5C4FE3B4832}"/>
              </a:ext>
            </a:extLst>
          </p:cNvPr>
          <p:cNvSpPr txBox="1"/>
          <p:nvPr/>
        </p:nvSpPr>
        <p:spPr>
          <a:xfrm>
            <a:off x="9589004" y="4649834"/>
            <a:ext cx="124290" cy="80236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0328067B-70D8-93BB-FE42-BBC636E2BCC0}"/>
              </a:ext>
            </a:extLst>
          </p:cNvPr>
          <p:cNvCxnSpPr>
            <a:cxnSpLocks/>
            <a:stCxn id="13" idx="3"/>
            <a:endCxn id="21" idx="2"/>
          </p:cNvCxnSpPr>
          <p:nvPr/>
        </p:nvCxnSpPr>
        <p:spPr>
          <a:xfrm flipV="1">
            <a:off x="7634383" y="4730070"/>
            <a:ext cx="2016766" cy="317237"/>
          </a:xfrm>
          <a:prstGeom prst="bentConnector2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2">
            <a:extLst>
              <a:ext uri="{FF2B5EF4-FFF2-40B4-BE49-F238E27FC236}">
                <a16:creationId xmlns:a16="http://schemas.microsoft.com/office/drawing/2014/main" id="{989C9679-EBF1-5CAC-825D-EC963B35BB83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87</a:t>
            </a:r>
          </a:p>
        </p:txBody>
      </p:sp>
    </p:spTree>
    <p:extLst>
      <p:ext uri="{BB962C8B-B14F-4D97-AF65-F5344CB8AC3E}">
        <p14:creationId xmlns:p14="http://schemas.microsoft.com/office/powerpoint/2010/main" val="3791068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141</Words>
  <Application>Microsoft Macintosh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42</cp:revision>
  <dcterms:created xsi:type="dcterms:W3CDTF">2018-11-18T20:12:59Z</dcterms:created>
  <dcterms:modified xsi:type="dcterms:W3CDTF">2023-12-08T09:33:18Z</dcterms:modified>
</cp:coreProperties>
</file>