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8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FF189CF-F39A-A24E-EB8F-B6486A754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56" y="4174915"/>
            <a:ext cx="8977649" cy="202036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8C5611-6C30-179C-A9EC-2B4E991EC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83" y="1629571"/>
            <a:ext cx="8977651" cy="202036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961397-4FCC-56FA-280E-279026A88A3B}"/>
              </a:ext>
            </a:extLst>
          </p:cNvPr>
          <p:cNvSpPr txBox="1"/>
          <p:nvPr/>
        </p:nvSpPr>
        <p:spPr>
          <a:xfrm>
            <a:off x="229471" y="1292650"/>
            <a:ext cx="68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Gross Intermediate/Emergent Time Savings across the life of the CI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9D0B-3A25-506D-3722-9491F1CA9AE7}"/>
              </a:ext>
            </a:extLst>
          </p:cNvPr>
          <p:cNvSpPr txBox="1"/>
          <p:nvPr/>
        </p:nvSpPr>
        <p:spPr>
          <a:xfrm>
            <a:off x="242486" y="3827512"/>
            <a:ext cx="6819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Gross Intermediate/Emergent FTE Savings across the life of the CI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760C80-3D7C-0598-FA33-FF59A5F8591C}"/>
              </a:ext>
            </a:extLst>
          </p:cNvPr>
          <p:cNvSpPr txBox="1"/>
          <p:nvPr/>
        </p:nvSpPr>
        <p:spPr>
          <a:xfrm>
            <a:off x="313157" y="952817"/>
            <a:ext cx="11801475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aggregated, low-level Intermediate/Emergent Benefits are used to inform and quantify the Efficiency End Benefits on the CI’s Benefit Map.  See para 1.1.1.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4681F9-3DEF-0507-49BA-5ADC13C74746}"/>
              </a:ext>
            </a:extLst>
          </p:cNvPr>
          <p:cNvSpPr/>
          <p:nvPr/>
        </p:nvSpPr>
        <p:spPr>
          <a:xfrm>
            <a:off x="8743608" y="3495001"/>
            <a:ext cx="631371" cy="195943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13B2D091-2669-81D2-EB0F-0BEA9AC6CA40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9374979" y="2657966"/>
            <a:ext cx="479953" cy="935007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58708F1-5348-024D-B2BA-E5516858670D}"/>
              </a:ext>
            </a:extLst>
          </p:cNvPr>
          <p:cNvSpPr/>
          <p:nvPr/>
        </p:nvSpPr>
        <p:spPr>
          <a:xfrm>
            <a:off x="8743604" y="6043614"/>
            <a:ext cx="631371" cy="195943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BB37DF37-1CAD-14AF-8F5C-C0C20B8F7674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 flipV="1">
            <a:off x="9374975" y="5206578"/>
            <a:ext cx="479957" cy="935008"/>
          </a:xfrm>
          <a:prstGeom prst="bentConnector3">
            <a:avLst>
              <a:gd name="adj1" fmla="val 50000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CF190-C104-40AF-D0D7-B729AD1C69D1}"/>
              </a:ext>
            </a:extLst>
          </p:cNvPr>
          <p:cNvSpPr/>
          <p:nvPr/>
        </p:nvSpPr>
        <p:spPr>
          <a:xfrm>
            <a:off x="9854932" y="2018064"/>
            <a:ext cx="1975757" cy="127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r>
              <a:rPr lang="en-GB" sz="1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End Benefit-01 (Time Savings)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  </a:t>
            </a:r>
          </a:p>
          <a:p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 something faster; less complicated; fewer steps in the process; resourceful; not wasting time.</a:t>
            </a:r>
          </a:p>
          <a:p>
            <a:endParaRPr lang="en-GB" sz="1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FBC Target:  134,000 days.</a:t>
            </a:r>
          </a:p>
          <a:p>
            <a:r>
              <a:rPr lang="en-GB" sz="1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Current value:  28,294.479 days.</a:t>
            </a: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DEBC59-C7EE-C9FA-40DE-4BAF4F1141B5}"/>
              </a:ext>
            </a:extLst>
          </p:cNvPr>
          <p:cNvSpPr/>
          <p:nvPr/>
        </p:nvSpPr>
        <p:spPr>
          <a:xfrm>
            <a:off x="9854932" y="4566676"/>
            <a:ext cx="1975757" cy="127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r>
              <a:rPr lang="en-GB" sz="1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End Benefit-03 (FTE Savings)</a:t>
            </a:r>
            <a:r>
              <a:rPr lang="en-GB" sz="1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   </a:t>
            </a:r>
          </a:p>
          <a:p>
            <a:r>
              <a:rPr lang="en-GB" sz="1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Spare capacity; structured; organised; reinvestment; prioritisation; productivity; better use of resources.</a:t>
            </a:r>
            <a:r>
              <a:rPr lang="en-GB" sz="1000" dirty="0">
                <a:solidFill>
                  <a:schemeClr val="tx1"/>
                </a:solidFill>
                <a:effectLst/>
              </a:rPr>
              <a:t> 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FBC Target:  700 FTE.</a:t>
            </a:r>
          </a:p>
          <a:p>
            <a:r>
              <a:rPr lang="en-GB" sz="1000" dirty="0">
                <a:solidFill>
                  <a:schemeClr val="tx1"/>
                </a:solidFill>
              </a:rPr>
              <a:t>Current value:  316.499 FTE.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1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BBC69CAC-11ED-E27D-D414-88194B300BF2}"/>
              </a:ext>
            </a:extLst>
          </p:cNvPr>
          <p:cNvSpPr/>
          <p:nvPr/>
        </p:nvSpPr>
        <p:spPr>
          <a:xfrm rot="16200000">
            <a:off x="11481424" y="2592845"/>
            <a:ext cx="698531" cy="130241"/>
          </a:xfrm>
          <a:prstGeom prst="actionButtonBlank">
            <a:avLst/>
          </a:prstGeom>
          <a:solidFill>
            <a:srgbClr val="D6A3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32" name="Action Button: Blank 35">
            <a:hlinkClick r:id="" action="ppaction://macro?name=ColourConnectors" highlightClick="1"/>
            <a:extLst>
              <a:ext uri="{FF2B5EF4-FFF2-40B4-BE49-F238E27FC236}">
                <a16:creationId xmlns:a16="http://schemas.microsoft.com/office/drawing/2014/main" id="{92BAA209-391A-8FEB-FB84-964599DD8784}"/>
              </a:ext>
            </a:extLst>
          </p:cNvPr>
          <p:cNvSpPr/>
          <p:nvPr/>
        </p:nvSpPr>
        <p:spPr>
          <a:xfrm rot="16200000">
            <a:off x="11481424" y="5152166"/>
            <a:ext cx="698531" cy="130241"/>
          </a:xfrm>
          <a:prstGeom prst="actionButtonBlank">
            <a:avLst/>
          </a:prstGeom>
          <a:solidFill>
            <a:srgbClr val="D6A3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03831" tIns="51914" rIns="103831" bIns="51914" rtlCol="0" anchor="ctr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000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001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6001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8002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0002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20031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40036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60043" algn="l" defTabSz="144001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CF4C4B7-F856-BEC5-0255-1A3640A74B7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92</a:t>
            </a:r>
          </a:p>
        </p:txBody>
      </p:sp>
    </p:spTree>
    <p:extLst>
      <p:ext uri="{BB962C8B-B14F-4D97-AF65-F5344CB8AC3E}">
        <p14:creationId xmlns:p14="http://schemas.microsoft.com/office/powerpoint/2010/main" val="513143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129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43</cp:revision>
  <dcterms:created xsi:type="dcterms:W3CDTF">2018-11-18T20:12:59Z</dcterms:created>
  <dcterms:modified xsi:type="dcterms:W3CDTF">2023-12-08T09:37:10Z</dcterms:modified>
</cp:coreProperties>
</file>