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8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4B1F14-5DDD-05C7-1FE2-7DAC4F7CA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486" y="2072945"/>
            <a:ext cx="8372566" cy="265048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E7DC158-7EA1-F406-BD87-8C40B0ECC8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7267" b="766"/>
          <a:stretch/>
        </p:blipFill>
        <p:spPr>
          <a:xfrm rot="16200000">
            <a:off x="1258939" y="3360504"/>
            <a:ext cx="1129538" cy="13090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217F29F-4288-DD35-C46C-5D8C9B57D003}"/>
              </a:ext>
            </a:extLst>
          </p:cNvPr>
          <p:cNvSpPr txBox="1"/>
          <p:nvPr/>
        </p:nvSpPr>
        <p:spPr>
          <a:xfrm>
            <a:off x="1229612" y="1196699"/>
            <a:ext cx="9871096" cy="26849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Explanation</a:t>
            </a:r>
            <a:r>
              <a:rPr lang="en-US" sz="1400" dirty="0"/>
              <a:t>:  Remember – this information is pulled from the populated Benefit Profiles in the Benefit Profiles worksheet.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FFE975-1266-D318-97B2-6C8931604A30}"/>
              </a:ext>
            </a:extLst>
          </p:cNvPr>
          <p:cNvSpPr txBox="1"/>
          <p:nvPr/>
        </p:nvSpPr>
        <p:spPr>
          <a:xfrm>
            <a:off x="1933202" y="2339575"/>
            <a:ext cx="2624247" cy="2254878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986CCA-48DE-9213-4E61-D2B9654C70B6}"/>
              </a:ext>
            </a:extLst>
          </p:cNvPr>
          <p:cNvSpPr txBox="1"/>
          <p:nvPr/>
        </p:nvSpPr>
        <p:spPr>
          <a:xfrm>
            <a:off x="2280995" y="4900507"/>
            <a:ext cx="1927831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These Intermediate or Emergent Benefits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B66BCD-AF33-9F09-FECB-051DF4B7BF3E}"/>
              </a:ext>
            </a:extLst>
          </p:cNvPr>
          <p:cNvSpPr/>
          <p:nvPr/>
        </p:nvSpPr>
        <p:spPr>
          <a:xfrm>
            <a:off x="2003118" y="5047274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80290BB-D6A7-BE1E-CE5C-A5D13A590405}"/>
              </a:ext>
            </a:extLst>
          </p:cNvPr>
          <p:cNvCxnSpPr>
            <a:cxnSpLocks/>
            <a:stCxn id="12" idx="0"/>
            <a:endCxn id="6" idx="2"/>
          </p:cNvCxnSpPr>
          <p:nvPr/>
        </p:nvCxnSpPr>
        <p:spPr>
          <a:xfrm flipV="1">
            <a:off x="3244911" y="4594453"/>
            <a:ext cx="415" cy="306054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E2AE5FED-A5D9-6860-8265-73305330B88C}"/>
              </a:ext>
            </a:extLst>
          </p:cNvPr>
          <p:cNvSpPr txBox="1"/>
          <p:nvPr/>
        </p:nvSpPr>
        <p:spPr>
          <a:xfrm>
            <a:off x="4476473" y="1573109"/>
            <a:ext cx="4663267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Have a primary, direct  association with these End Benefits. 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EDA3476-04C4-D026-92DC-EDD08A76E757}"/>
              </a:ext>
            </a:extLst>
          </p:cNvPr>
          <p:cNvSpPr/>
          <p:nvPr/>
        </p:nvSpPr>
        <p:spPr>
          <a:xfrm>
            <a:off x="4198596" y="1617638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39002EA-319D-8049-419D-C33D38AE2428}"/>
              </a:ext>
            </a:extLst>
          </p:cNvPr>
          <p:cNvSpPr txBox="1"/>
          <p:nvPr/>
        </p:nvSpPr>
        <p:spPr>
          <a:xfrm>
            <a:off x="488707" y="2864038"/>
            <a:ext cx="1039620" cy="113107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This is the ‘Primary End Benefit Association’ worksheet.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67B0294-B4D9-EA68-7E7C-55BCE39A9A7A}"/>
              </a:ext>
            </a:extLst>
          </p:cNvPr>
          <p:cNvSpPr/>
          <p:nvPr/>
        </p:nvSpPr>
        <p:spPr>
          <a:xfrm>
            <a:off x="873609" y="262951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E9C802B-D42B-8BE7-0470-C1D74F513860}"/>
              </a:ext>
            </a:extLst>
          </p:cNvPr>
          <p:cNvCxnSpPr>
            <a:cxnSpLocks/>
            <a:stCxn id="43" idx="3"/>
            <a:endCxn id="16" idx="0"/>
          </p:cNvCxnSpPr>
          <p:nvPr/>
        </p:nvCxnSpPr>
        <p:spPr>
          <a:xfrm flipV="1">
            <a:off x="1528327" y="3425956"/>
            <a:ext cx="229930" cy="362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C61CD2B0-299F-27A1-0A46-28D495665324}"/>
              </a:ext>
            </a:extLst>
          </p:cNvPr>
          <p:cNvSpPr txBox="1"/>
          <p:nvPr/>
        </p:nvSpPr>
        <p:spPr>
          <a:xfrm>
            <a:off x="4693499" y="2205594"/>
            <a:ext cx="4226376" cy="156360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24748D91-2840-D507-0D8A-87FBE30237D8}"/>
              </a:ext>
            </a:extLst>
          </p:cNvPr>
          <p:cNvCxnSpPr>
            <a:cxnSpLocks/>
            <a:stCxn id="40" idx="2"/>
            <a:endCxn id="48" idx="0"/>
          </p:cNvCxnSpPr>
          <p:nvPr/>
        </p:nvCxnSpPr>
        <p:spPr>
          <a:xfrm flipH="1">
            <a:off x="6806687" y="1880886"/>
            <a:ext cx="1420" cy="324708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E8ADFE03-EBE8-FAA2-0C46-AEBF6F06150F}"/>
              </a:ext>
            </a:extLst>
          </p:cNvPr>
          <p:cNvSpPr txBox="1"/>
          <p:nvPr/>
        </p:nvSpPr>
        <p:spPr>
          <a:xfrm>
            <a:off x="5324269" y="4857070"/>
            <a:ext cx="6183391" cy="7386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Using the blue box as an example, there are 8, year-on-year </a:t>
            </a:r>
            <a:r>
              <a:rPr lang="en-US" sz="1400" dirty="0" err="1"/>
              <a:t>monetised</a:t>
            </a:r>
            <a:r>
              <a:rPr lang="en-US" sz="1400" dirty="0"/>
              <a:t> Benefits in the Benefit Profiles worksheet named ‘Admin/Licenses’, that have been associated directly, with the CI’s Economic End Benefit No EB-02 ‘Reduced Expenditure/</a:t>
            </a:r>
            <a:r>
              <a:rPr lang="en-US" sz="1400" dirty="0" err="1"/>
              <a:t>VfM</a:t>
            </a:r>
            <a:r>
              <a:rPr lang="en-US" sz="1400" dirty="0"/>
              <a:t>’.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3834E2D-10A7-76FA-8B0D-60100D9D2E34}"/>
              </a:ext>
            </a:extLst>
          </p:cNvPr>
          <p:cNvSpPr txBox="1"/>
          <p:nvPr/>
        </p:nvSpPr>
        <p:spPr>
          <a:xfrm>
            <a:off x="1572801" y="2472380"/>
            <a:ext cx="6187838" cy="15636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A0E801D-08C6-5410-C1EA-003554C78EA6}"/>
              </a:ext>
            </a:extLst>
          </p:cNvPr>
          <p:cNvSpPr/>
          <p:nvPr/>
        </p:nvSpPr>
        <p:spPr>
          <a:xfrm>
            <a:off x="5046393" y="5111570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cxnSp>
        <p:nvCxnSpPr>
          <p:cNvPr id="56" name="Elbow Connector 55">
            <a:extLst>
              <a:ext uri="{FF2B5EF4-FFF2-40B4-BE49-F238E27FC236}">
                <a16:creationId xmlns:a16="http://schemas.microsoft.com/office/drawing/2014/main" id="{EB0A5581-A258-31A6-29C8-C0D907D97635}"/>
              </a:ext>
            </a:extLst>
          </p:cNvPr>
          <p:cNvCxnSpPr>
            <a:cxnSpLocks/>
            <a:stCxn id="52" idx="0"/>
            <a:endCxn id="53" idx="3"/>
          </p:cNvCxnSpPr>
          <p:nvPr/>
        </p:nvCxnSpPr>
        <p:spPr>
          <a:xfrm rot="16200000" flipV="1">
            <a:off x="6935047" y="3376152"/>
            <a:ext cx="2306510" cy="655326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id="{74A57E54-76C8-73B3-1F24-EE57A2D51C13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99</a:t>
            </a:r>
          </a:p>
        </p:txBody>
      </p:sp>
    </p:spTree>
    <p:extLst>
      <p:ext uri="{BB962C8B-B14F-4D97-AF65-F5344CB8AC3E}">
        <p14:creationId xmlns:p14="http://schemas.microsoft.com/office/powerpoint/2010/main" val="907565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98</Words>
  <Application>Microsoft Macintosh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43</cp:revision>
  <dcterms:created xsi:type="dcterms:W3CDTF">2018-11-18T20:12:59Z</dcterms:created>
  <dcterms:modified xsi:type="dcterms:W3CDTF">2023-12-08T09:42:25Z</dcterms:modified>
</cp:coreProperties>
</file>